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40"/>
  </p:notesMasterIdLst>
  <p:sldIdLst>
    <p:sldId id="256" r:id="rId3"/>
    <p:sldId id="257" r:id="rId4"/>
    <p:sldId id="258" r:id="rId5"/>
    <p:sldId id="29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  <p:embeddedFont>
      <p:font typeface="Proxima Nova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1194" y="4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6e9f2ae9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6e9f2ae9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5ed5fd1b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5ed5fd1b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5ed5fd1b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5ed5fd1bd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5ed5fd1bd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5ed5fd1bd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5ed5fd1bd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5ed5fd1bd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5ed5fd1bd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5ed5fd1bd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5ed5fd1bd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5ed5fd1bd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5ed5fd1b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5ed5fd1bd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5ed5fd1bd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5ed5fd1bd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5ed5fd1bd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5ed5fd1bd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5ed5fd1bd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5ed5fd1bd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5ed5fd1b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5ed5fd1b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5ed5fd1b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5ed5fd1b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5ed5fd1bd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5ed5fd1bd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5ed5fd1bd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5ed5fd1bd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5ed5fd1bd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5ed5fd1bd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5ed5fd1bd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5ed5fd1bd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5ed5fd1bd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5ed5fd1bd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5ed5fd1bd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5ed5fd1bd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5ed5fd1bd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5ed5fd1bd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5ed5fd1bd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5ed5fd1bd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5ed5fd1bd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5ed5fd1bd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5ed5fd1b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5ed5fd1b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5ed5fd1bd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45ed5fd1bd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5ed5fd1bd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5ed5fd1bd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5ed5fd1bd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5ed5fd1bd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5ed5fd1bd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5ed5fd1bd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5ed5fd1bd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45ed5fd1bd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5ed5fd1b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45ed5fd1b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6e9f2ae9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6e9f2ae9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5ed5fd1b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5ed5fd1b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5ed5fd1b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5ed5fd1b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5ed5fd1b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5ed5fd1b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5ed5fd1b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5ed5fd1b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5ed5fd1bd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5ed5fd1bd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5ed5fd1b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5ed5fd1b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Dark Grey" type="title">
  <p:cSld name="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/>
          <p:nvPr/>
        </p:nvSpPr>
        <p:spPr>
          <a:xfrm>
            <a:off x="0" y="3687825"/>
            <a:ext cx="9144000" cy="1455900"/>
          </a:xfrm>
          <a:prstGeom prst="rect">
            <a:avLst/>
          </a:prstGeom>
          <a:solidFill>
            <a:srgbClr val="4848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4"/>
          <p:cNvSpPr/>
          <p:nvPr/>
        </p:nvSpPr>
        <p:spPr>
          <a:xfrm>
            <a:off x="-2250" y="3643669"/>
            <a:ext cx="9144000" cy="831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98" y="3567475"/>
            <a:ext cx="3374071" cy="17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/>
        </p:nvSpPr>
        <p:spPr>
          <a:xfrm>
            <a:off x="3585650" y="4288563"/>
            <a:ext cx="53676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Getting Started With Kudos</a:t>
            </a:r>
            <a:endParaRPr sz="24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TITLE_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Dark Grey 2">
  <p:cSld name="TITLE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/>
          <p:nvPr/>
        </p:nvSpPr>
        <p:spPr>
          <a:xfrm>
            <a:off x="0" y="3429589"/>
            <a:ext cx="9144000" cy="1645500"/>
          </a:xfrm>
          <a:prstGeom prst="rect">
            <a:avLst/>
          </a:prstGeom>
          <a:solidFill>
            <a:srgbClr val="4848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6"/>
          <p:cNvSpPr/>
          <p:nvPr/>
        </p:nvSpPr>
        <p:spPr>
          <a:xfrm>
            <a:off x="-2250" y="5072419"/>
            <a:ext cx="9144000" cy="831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98" y="3415075"/>
            <a:ext cx="3374071" cy="17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6"/>
          <p:cNvSpPr txBox="1"/>
          <p:nvPr/>
        </p:nvSpPr>
        <p:spPr>
          <a:xfrm>
            <a:off x="3509450" y="4107463"/>
            <a:ext cx="53676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[Presentation Title Here]</a:t>
            </a:r>
            <a:endParaRPr sz="24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Pink">
  <p:cSld name="TITLE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/>
          <p:nvPr/>
        </p:nvSpPr>
        <p:spPr>
          <a:xfrm>
            <a:off x="-2250" y="3429581"/>
            <a:ext cx="9144000" cy="17259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98" y="3415075"/>
            <a:ext cx="3374071" cy="17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7"/>
          <p:cNvSpPr txBox="1"/>
          <p:nvPr/>
        </p:nvSpPr>
        <p:spPr>
          <a:xfrm>
            <a:off x="3509450" y="4107463"/>
            <a:ext cx="53676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[Presentation Title Here]</a:t>
            </a:r>
            <a:endParaRPr sz="24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TITLE_1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/>
          <p:nvPr/>
        </p:nvSpPr>
        <p:spPr>
          <a:xfrm>
            <a:off x="0" y="4930220"/>
            <a:ext cx="9144000" cy="2133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8"/>
          <p:cNvSpPr/>
          <p:nvPr/>
        </p:nvSpPr>
        <p:spPr>
          <a:xfrm>
            <a:off x="0" y="1"/>
            <a:ext cx="9144000" cy="2133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-4-buckets">
  <p:cSld name="CUSTOM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/>
          <p:nvPr/>
        </p:nvSpPr>
        <p:spPr>
          <a:xfrm>
            <a:off x="0" y="-3584"/>
            <a:ext cx="9144000" cy="258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145505" y="91988"/>
            <a:ext cx="8610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5177" y="4571225"/>
            <a:ext cx="1059078" cy="54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-noText">
  <p:cSld name="CUSTOM_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/>
          <p:nvPr/>
        </p:nvSpPr>
        <p:spPr>
          <a:xfrm>
            <a:off x="0" y="-3584"/>
            <a:ext cx="9144000" cy="258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0"/>
          <p:cNvSpPr txBox="1">
            <a:spLocks noGrp="1"/>
          </p:cNvSpPr>
          <p:nvPr>
            <p:ph type="title"/>
          </p:nvPr>
        </p:nvSpPr>
        <p:spPr>
          <a:xfrm>
            <a:off x="145505" y="91988"/>
            <a:ext cx="8610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5177" y="4571225"/>
            <a:ext cx="1059078" cy="54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-Left">
  <p:cSld name="CUSTOM_3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/>
          <p:nvPr/>
        </p:nvSpPr>
        <p:spPr>
          <a:xfrm>
            <a:off x="0" y="-3584"/>
            <a:ext cx="9144000" cy="258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145505" y="91988"/>
            <a:ext cx="8610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2"/>
          </p:nvPr>
        </p:nvSpPr>
        <p:spPr>
          <a:xfrm>
            <a:off x="645300" y="887644"/>
            <a:ext cx="36981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●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○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■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●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○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■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●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○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■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3"/>
          </p:nvPr>
        </p:nvSpPr>
        <p:spPr>
          <a:xfrm>
            <a:off x="4800600" y="887644"/>
            <a:ext cx="36933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●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○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■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●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○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■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●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○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Verdana"/>
              <a:buChar char="■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5177" y="4571225"/>
            <a:ext cx="1059078" cy="54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-CenteredText">
  <p:cSld name="CUSTOM_3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/>
          <p:nvPr/>
        </p:nvSpPr>
        <p:spPr>
          <a:xfrm>
            <a:off x="0" y="-3584"/>
            <a:ext cx="9144000" cy="258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145505" y="91988"/>
            <a:ext cx="8610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ubTitle" idx="2"/>
          </p:nvPr>
        </p:nvSpPr>
        <p:spPr>
          <a:xfrm>
            <a:off x="1717650" y="1297538"/>
            <a:ext cx="57087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91" name="Google Shape;9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5177" y="4571225"/>
            <a:ext cx="1059078" cy="54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CAID-TOC-half">
  <p:cSld name="CUSTOM_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/>
          <p:nvPr/>
        </p:nvSpPr>
        <p:spPr>
          <a:xfrm>
            <a:off x="-3000" y="0"/>
            <a:ext cx="4575000" cy="51435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3276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5105400" y="0"/>
            <a:ext cx="3429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96" name="Google Shape;9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5177" y="4571225"/>
            <a:ext cx="1059078" cy="54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CAID-TOC-simple">
  <p:cSld name="CUSTOM_2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3200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00" name="Google Shape;100;p24"/>
          <p:cNvSpPr/>
          <p:nvPr/>
        </p:nvSpPr>
        <p:spPr>
          <a:xfrm>
            <a:off x="0" y="-3584"/>
            <a:ext cx="9144000" cy="258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5177" y="4571225"/>
            <a:ext cx="1059078" cy="54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CAID-TOC-simple-center-title">
  <p:cSld name="CUSTOM_2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body" idx="1"/>
          </p:nvPr>
        </p:nvSpPr>
        <p:spPr>
          <a:xfrm>
            <a:off x="419100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300"/>
              <a:buFont typeface="Verdana"/>
              <a:buAutoNum type="arabicPeriod"/>
              <a:defRPr sz="1300"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4" name="Google Shape;104;p25"/>
          <p:cNvSpPr/>
          <p:nvPr/>
        </p:nvSpPr>
        <p:spPr>
          <a:xfrm>
            <a:off x="0" y="-3584"/>
            <a:ext cx="9144000" cy="258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5" name="Google Shape;105;p25"/>
          <p:cNvSpPr txBox="1">
            <a:spLocks noGrp="1"/>
          </p:cNvSpPr>
          <p:nvPr>
            <p:ph type="subTitle" idx="2"/>
          </p:nvPr>
        </p:nvSpPr>
        <p:spPr>
          <a:xfrm>
            <a:off x="762000" y="2181731"/>
            <a:ext cx="33837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762000" y="2000250"/>
            <a:ext cx="3271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37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107" name="Google Shape;10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5177" y="4571225"/>
            <a:ext cx="1059078" cy="54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TITLE_1_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-2250" y="5072419"/>
            <a:ext cx="9144000" cy="83100"/>
          </a:xfrm>
          <a:prstGeom prst="rect">
            <a:avLst/>
          </a:prstGeom>
          <a:solidFill>
            <a:srgbClr val="E82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cascaid.co.uk/" TargetMode="Externa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7"/>
          <p:cNvPicPr preferRelativeResize="0"/>
          <p:nvPr/>
        </p:nvPicPr>
        <p:blipFill rotWithShape="1">
          <a:blip r:embed="rId3">
            <a:alphaModFix/>
          </a:blip>
          <a:srcRect b="17115"/>
          <a:stretch/>
        </p:blipFill>
        <p:spPr>
          <a:xfrm>
            <a:off x="1593825" y="0"/>
            <a:ext cx="5729724" cy="356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5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 The MyFuture Quiz</a:t>
            </a:r>
            <a:endParaRPr/>
          </a:p>
        </p:txBody>
      </p:sp>
      <p:pic>
        <p:nvPicPr>
          <p:cNvPr id="161" name="Google Shape;16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47050"/>
            <a:ext cx="5955900" cy="39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955901" y="161925"/>
            <a:ext cx="3188100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Answer these as honestly as you can.</a:t>
            </a:r>
          </a:p>
          <a:p>
            <a:endParaRPr lang="en-GB" sz="2000" b="0" dirty="0" smtClean="0"/>
          </a:p>
          <a:p>
            <a:r>
              <a:rPr lang="en-GB" sz="2000" b="0" dirty="0" smtClean="0"/>
              <a:t>You can click “focus mode” so it only gives you one question at a time if the number on screen feels overwhelming.</a:t>
            </a:r>
          </a:p>
          <a:p>
            <a:endParaRPr lang="en-GB" sz="2000" b="0" dirty="0" smtClean="0"/>
          </a:p>
          <a:p>
            <a:r>
              <a:rPr lang="en-GB" sz="2000" b="0" dirty="0" smtClean="0"/>
              <a:t>You can always click “finish later” for a break as well</a:t>
            </a:r>
            <a:endParaRPr lang="en-GB" sz="2000" b="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 The MySkills Quiz</a:t>
            </a:r>
            <a:endParaRPr/>
          </a:p>
        </p:txBody>
      </p:sp>
      <p:pic>
        <p:nvPicPr>
          <p:cNvPr id="167" name="Google Shape;1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05" y="873825"/>
            <a:ext cx="5540100" cy="405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955901" y="161925"/>
            <a:ext cx="3188100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Only doing the first set of questions can sometimes give some odd results, so its good to do the other questions in the “my skills” quiz as well</a:t>
            </a:r>
          </a:p>
          <a:p>
            <a:endParaRPr lang="en-GB" sz="2000" b="0" dirty="0"/>
          </a:p>
          <a:p>
            <a:r>
              <a:rPr lang="en-GB" sz="2000" b="0" dirty="0" smtClean="0"/>
              <a:t>Your job suggestions will be much more accurate after doing these.</a:t>
            </a:r>
            <a:endParaRPr lang="en-GB" sz="2000" b="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7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 Your Personality Style</a:t>
            </a:r>
            <a:endParaRPr/>
          </a:p>
        </p:txBody>
      </p:sp>
      <p:pic>
        <p:nvPicPr>
          <p:cNvPr id="173" name="Google Shape;17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05" y="844550"/>
            <a:ext cx="6529800" cy="402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675305" y="150469"/>
            <a:ext cx="2468696" cy="394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This section breaks down your answers to suggest the kinds of person you are and the kinds of things you are particularly good at</a:t>
            </a:r>
          </a:p>
          <a:p>
            <a:r>
              <a:rPr lang="en-GB" sz="2000" b="0" dirty="0" smtClean="0"/>
              <a:t>This helps you understand the types of career that suit your personality</a:t>
            </a:r>
            <a:endParaRPr lang="en-GB" sz="2000" b="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8"/>
          <p:cNvSpPr txBox="1">
            <a:spLocks noGrp="1"/>
          </p:cNvSpPr>
          <p:nvPr>
            <p:ph type="body" idx="1"/>
          </p:nvPr>
        </p:nvSpPr>
        <p:spPr>
          <a:xfrm>
            <a:off x="0" y="214675"/>
            <a:ext cx="9144000" cy="4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Start Exploring Career Pathways...</a:t>
            </a:r>
            <a:endParaRPr sz="3600"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9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Career Ideas</a:t>
            </a:r>
            <a:endParaRPr/>
          </a:p>
        </p:txBody>
      </p:sp>
      <p:pic>
        <p:nvPicPr>
          <p:cNvPr id="184" name="Google Shape;18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05" y="849650"/>
            <a:ext cx="6480000" cy="38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625504" y="190500"/>
            <a:ext cx="2562225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This is the career suggestions based on your answers, ranked according to suitability.</a:t>
            </a:r>
          </a:p>
          <a:p>
            <a:endParaRPr lang="en-GB" sz="2000" b="0" dirty="0" smtClean="0"/>
          </a:p>
          <a:p>
            <a:r>
              <a:rPr lang="en-GB" sz="2000" b="0" dirty="0" smtClean="0"/>
              <a:t>Click on one and it will show you what you said that makes you so suitable for it</a:t>
            </a:r>
            <a:endParaRPr lang="en-GB" sz="2000" b="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Career Information</a:t>
            </a:r>
            <a:endParaRPr/>
          </a:p>
        </p:txBody>
      </p:sp>
      <p:pic>
        <p:nvPicPr>
          <p:cNvPr id="190" name="Google Shape;19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100" y="941825"/>
            <a:ext cx="5769000" cy="40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625504" y="190500"/>
            <a:ext cx="2562225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Click on one of these choices and it will tell you all sorts of information; including college and university courses that would lead to that career, the hours, the pay, and what the job looks like day to day.</a:t>
            </a:r>
            <a:endParaRPr lang="en-GB" sz="2000" b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1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MyFuture Match</a:t>
            </a:r>
            <a:endParaRPr/>
          </a:p>
        </p:txBody>
      </p:sp>
      <p:pic>
        <p:nvPicPr>
          <p:cNvPr id="196" name="Google Shape;19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05" y="849050"/>
            <a:ext cx="5876700" cy="41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200776" y="76200"/>
            <a:ext cx="2872654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In this section, you can look at what makes a job particularly suited (or not suited) to you.</a:t>
            </a:r>
          </a:p>
          <a:p>
            <a:endParaRPr lang="en-GB" sz="2000" b="0" dirty="0" smtClean="0"/>
          </a:p>
          <a:p>
            <a:r>
              <a:rPr lang="en-GB" sz="2000" b="0" dirty="0" smtClean="0"/>
              <a:t>It highlights the most important questions linked with it and how you answered, so you can see the features that are most important</a:t>
            </a:r>
            <a:endParaRPr lang="en-GB" sz="2000" b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2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 Industries</a:t>
            </a:r>
            <a:endParaRPr/>
          </a:p>
        </p:txBody>
      </p:sp>
      <p:pic>
        <p:nvPicPr>
          <p:cNvPr id="202" name="Google Shape;20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05" y="994200"/>
            <a:ext cx="5071800" cy="390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217305" y="0"/>
            <a:ext cx="3970424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This section allows you to explore specific industries, such as engineering, computing, scientific research, medicine etc.</a:t>
            </a:r>
          </a:p>
          <a:p>
            <a:endParaRPr lang="en-GB" sz="2000" b="0" dirty="0"/>
          </a:p>
          <a:p>
            <a:r>
              <a:rPr lang="en-GB" sz="2000" b="0" dirty="0" smtClean="0"/>
              <a:t>It is incredibly useful as it will list the huge variety of jobs available in those industries.</a:t>
            </a:r>
          </a:p>
          <a:p>
            <a:endParaRPr lang="en-GB" sz="2000" b="0" dirty="0" smtClean="0"/>
          </a:p>
          <a:p>
            <a:r>
              <a:rPr lang="en-GB" sz="2000" b="0" dirty="0" smtClean="0"/>
              <a:t>So if you want to do something in medicine but not be a doctor, it will help you see what else us out there</a:t>
            </a:r>
            <a:endParaRPr lang="en-GB" sz="2000" b="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3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 Work Areas</a:t>
            </a:r>
            <a:endParaRPr/>
          </a:p>
        </p:txBody>
      </p:sp>
      <p:pic>
        <p:nvPicPr>
          <p:cNvPr id="208" name="Google Shape;20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6700" y="1050900"/>
            <a:ext cx="5097300" cy="40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72304" y="1050900"/>
            <a:ext cx="3613871" cy="396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You can also explore detailed information about individual careers and work areas.</a:t>
            </a:r>
          </a:p>
          <a:p>
            <a:endParaRPr lang="en-GB" sz="2000" b="0" dirty="0"/>
          </a:p>
          <a:p>
            <a:r>
              <a:rPr lang="en-GB" sz="2000" b="0" dirty="0" smtClean="0"/>
              <a:t>Each page will have a video of someone in that job describing it and a wealth of information.</a:t>
            </a:r>
          </a:p>
          <a:p>
            <a:endParaRPr lang="en-GB" sz="2000" b="0" dirty="0"/>
          </a:p>
          <a:p>
            <a:r>
              <a:rPr lang="en-GB" sz="2000" b="0" dirty="0" smtClean="0"/>
              <a:t>You can save favourite jobs to your profile.</a:t>
            </a:r>
            <a:endParaRPr lang="en-GB" sz="2000" b="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4"/>
          <p:cNvSpPr txBox="1">
            <a:spLocks noGrp="1"/>
          </p:cNvSpPr>
          <p:nvPr>
            <p:ph type="subTitle" idx="1"/>
          </p:nvPr>
        </p:nvSpPr>
        <p:spPr>
          <a:xfrm>
            <a:off x="145505" y="829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Discover Careers From Types of Work</a:t>
            </a:r>
            <a:endParaRPr dirty="0"/>
          </a:p>
        </p:txBody>
      </p:sp>
      <p:pic>
        <p:nvPicPr>
          <p:cNvPr id="214" name="Google Shape;21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0500" y="1023650"/>
            <a:ext cx="5563500" cy="40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45505" y="619125"/>
            <a:ext cx="3434995" cy="394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In the Types of Work section, you will see sections split into different areas; jobs involving leadership, jobs involving numbers, etc.</a:t>
            </a:r>
          </a:p>
          <a:p>
            <a:endParaRPr lang="en-GB" sz="2000" b="0" dirty="0"/>
          </a:p>
          <a:p>
            <a:r>
              <a:rPr lang="en-GB" sz="2000" b="0" dirty="0" smtClean="0"/>
              <a:t>It will tell you how many of these types of jobs match your own profile, so you can see types of work that would suit you</a:t>
            </a:r>
            <a:endParaRPr lang="en-GB" sz="2000" b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Introducing...Kudos</a:t>
            </a:r>
            <a:endParaRPr/>
          </a:p>
        </p:txBody>
      </p:sp>
      <p:pic>
        <p:nvPicPr>
          <p:cNvPr id="120" name="Google Shape;12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9219" y="1233125"/>
            <a:ext cx="4083772" cy="306079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>
            <a:off x="228600" y="971700"/>
            <a:ext cx="3976800" cy="41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8888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8888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8888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"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Packed with tools and information to help students make better choices about options for post 16, 18 and their future careers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5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 Subjects</a:t>
            </a:r>
            <a:endParaRPr/>
          </a:p>
        </p:txBody>
      </p:sp>
      <p:pic>
        <p:nvPicPr>
          <p:cNvPr id="220" name="Google Shape;22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05" y="840350"/>
            <a:ext cx="6185700" cy="40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625504" y="190500"/>
            <a:ext cx="2562225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This section allows you to explore in detail different subjects and the careers they can lead to. </a:t>
            </a:r>
          </a:p>
          <a:p>
            <a:endParaRPr lang="en-GB" sz="2000" b="0" dirty="0"/>
          </a:p>
          <a:p>
            <a:r>
              <a:rPr lang="en-GB" sz="2000" b="0" dirty="0" smtClean="0"/>
              <a:t>Very useful for anyone applying to university, choosing A Levels or choosing GCSEs.</a:t>
            </a:r>
            <a:endParaRPr lang="en-GB" sz="2000" b="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6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 How Subjects Are Related to Careers</a:t>
            </a:r>
            <a:endParaRPr/>
          </a:p>
        </p:txBody>
      </p:sp>
      <p:pic>
        <p:nvPicPr>
          <p:cNvPr id="226" name="Google Shape;22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8600" y="901600"/>
            <a:ext cx="6665400" cy="4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7"/>
          <p:cNvSpPr txBox="1">
            <a:spLocks noGrp="1"/>
          </p:cNvSpPr>
          <p:nvPr>
            <p:ph type="body" idx="1"/>
          </p:nvPr>
        </p:nvSpPr>
        <p:spPr>
          <a:xfrm>
            <a:off x="0" y="214675"/>
            <a:ext cx="9144000" cy="4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Further Or Higher Education?</a:t>
            </a:r>
            <a:endParaRPr sz="3600"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8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 College Courses Related To A Career</a:t>
            </a:r>
            <a:endParaRPr/>
          </a:p>
        </p:txBody>
      </p:sp>
      <p:pic>
        <p:nvPicPr>
          <p:cNvPr id="237" name="Google Shape;23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05" y="870200"/>
            <a:ext cx="5766600" cy="39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038850" y="870200"/>
            <a:ext cx="3148879" cy="374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With this tool you can find college courses local to you that link to the careers that have matched your profile</a:t>
            </a:r>
            <a:endParaRPr lang="en-GB" sz="2000" b="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9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 Apprenticeships</a:t>
            </a:r>
            <a:endParaRPr/>
          </a:p>
        </p:txBody>
      </p:sp>
      <p:pic>
        <p:nvPicPr>
          <p:cNvPr id="243" name="Google Shape;24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05" y="981850"/>
            <a:ext cx="5885400" cy="38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625504" y="190500"/>
            <a:ext cx="2562225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You can also find apprenticeships locally that match your job suggestions</a:t>
            </a:r>
            <a:endParaRPr lang="en-GB" sz="2000" b="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0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Discover University Courses</a:t>
            </a:r>
            <a:endParaRPr/>
          </a:p>
        </p:txBody>
      </p:sp>
      <p:pic>
        <p:nvPicPr>
          <p:cNvPr id="249" name="Google Shape;24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72325"/>
            <a:ext cx="5885400" cy="38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625504" y="190500"/>
            <a:ext cx="2562225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…and university courses</a:t>
            </a:r>
            <a:endParaRPr lang="en-GB" sz="2000" b="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1"/>
          <p:cNvSpPr txBox="1">
            <a:spLocks noGrp="1"/>
          </p:cNvSpPr>
          <p:nvPr>
            <p:ph type="subTitle" idx="1"/>
          </p:nvPr>
        </p:nvSpPr>
        <p:spPr>
          <a:xfrm>
            <a:off x="78830" y="829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Full UCAS Search</a:t>
            </a:r>
            <a:endParaRPr dirty="0"/>
          </a:p>
        </p:txBody>
      </p:sp>
      <p:pic>
        <p:nvPicPr>
          <p:cNvPr id="255" name="Google Shape;25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473" y="948100"/>
            <a:ext cx="5347200" cy="38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101629" y="391375"/>
            <a:ext cx="2562225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Just like with Unifrog, you can do a full university course search through KUDOS</a:t>
            </a:r>
            <a:endParaRPr lang="en-GB" sz="2000" b="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2"/>
          <p:cNvSpPr txBox="1">
            <a:spLocks noGrp="1"/>
          </p:cNvSpPr>
          <p:nvPr>
            <p:ph type="body" idx="1"/>
          </p:nvPr>
        </p:nvSpPr>
        <p:spPr>
          <a:xfrm>
            <a:off x="0" y="214675"/>
            <a:ext cx="9144000" cy="4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Reflect And Plan For Your Future</a:t>
            </a:r>
            <a:endParaRPr sz="3600"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3"/>
          <p:cNvSpPr txBox="1">
            <a:spLocks noGrp="1"/>
          </p:cNvSpPr>
          <p:nvPr>
            <p:ph type="subTitle" idx="1"/>
          </p:nvPr>
        </p:nvSpPr>
        <p:spPr>
          <a:xfrm>
            <a:off x="0" y="0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Visit Your Profile</a:t>
            </a:r>
            <a:endParaRPr dirty="0"/>
          </a:p>
        </p:txBody>
      </p:sp>
      <p:pic>
        <p:nvPicPr>
          <p:cNvPr id="266" name="Google Shape;26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3200" y="925200"/>
            <a:ext cx="5140800" cy="421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0879" y="714375"/>
            <a:ext cx="3768971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Your profile is a really useful tool; you can see your shortlists, your suggestions and build an action plan.</a:t>
            </a:r>
            <a:endParaRPr lang="en-GB" sz="2000" b="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4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 your achievements and qualifications</a:t>
            </a:r>
            <a:endParaRPr/>
          </a:p>
        </p:txBody>
      </p:sp>
      <p:pic>
        <p:nvPicPr>
          <p:cNvPr id="272" name="Google Shape;27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575" y="984900"/>
            <a:ext cx="5805600" cy="39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153150" y="790575"/>
            <a:ext cx="3034579" cy="382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You can log your achievements on Kudos as well; things like D of E, UKMT </a:t>
            </a:r>
            <a:r>
              <a:rPr lang="en-GB" sz="2000" b="0" dirty="0" err="1" smtClean="0"/>
              <a:t>etc</a:t>
            </a:r>
            <a:endParaRPr lang="en-GB" sz="2000" b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>
            <a:spLocks noGrp="1"/>
          </p:cNvSpPr>
          <p:nvPr>
            <p:ph type="body" idx="1"/>
          </p:nvPr>
        </p:nvSpPr>
        <p:spPr>
          <a:xfrm>
            <a:off x="0" y="214675"/>
            <a:ext cx="9144000" cy="4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Let’s Start With The Basics...</a:t>
            </a:r>
            <a:endParaRPr sz="3600"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5"/>
          <p:cNvSpPr txBox="1">
            <a:spLocks noGrp="1"/>
          </p:cNvSpPr>
          <p:nvPr>
            <p:ph type="subTitle" idx="1"/>
          </p:nvPr>
        </p:nvSpPr>
        <p:spPr>
          <a:xfrm>
            <a:off x="107405" y="0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 Your Plans</a:t>
            </a:r>
            <a:endParaRPr dirty="0"/>
          </a:p>
        </p:txBody>
      </p:sp>
      <p:pic>
        <p:nvPicPr>
          <p:cNvPr id="278" name="Google Shape;27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0400" y="1030800"/>
            <a:ext cx="4923600" cy="41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7405" y="872587"/>
            <a:ext cx="3737696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You can create action plans related to each of the careers you have </a:t>
            </a:r>
            <a:r>
              <a:rPr lang="en-GB" sz="2000" b="0" dirty="0" err="1" smtClean="0"/>
              <a:t>favourited</a:t>
            </a:r>
            <a:endParaRPr lang="en-GB" sz="2000" b="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6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Action Plans</a:t>
            </a:r>
            <a:endParaRPr/>
          </a:p>
        </p:txBody>
      </p:sp>
      <p:pic>
        <p:nvPicPr>
          <p:cNvPr id="284" name="Google Shape;28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3200" y="935750"/>
            <a:ext cx="5902800" cy="399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7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 Out Your Profile</a:t>
            </a:r>
            <a:endParaRPr/>
          </a:p>
        </p:txBody>
      </p:sp>
      <p:pic>
        <p:nvPicPr>
          <p:cNvPr id="290" name="Google Shape;290;p57"/>
          <p:cNvPicPr preferRelativeResize="0"/>
          <p:nvPr/>
        </p:nvPicPr>
        <p:blipFill rotWithShape="1">
          <a:blip r:embed="rId3">
            <a:alphaModFix/>
          </a:blip>
          <a:srcRect l="1237" t="1641" r="2107" b="1233"/>
          <a:stretch/>
        </p:blipFill>
        <p:spPr>
          <a:xfrm>
            <a:off x="394150" y="870150"/>
            <a:ext cx="3318600" cy="4021200"/>
          </a:xfrm>
          <a:prstGeom prst="rect">
            <a:avLst/>
          </a:prstGeom>
          <a:noFill/>
          <a:ln w="28575" cap="flat" cmpd="sng">
            <a:solidFill>
              <a:srgbClr val="E8224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619626" y="190500"/>
            <a:ext cx="4568104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You can create a complete profile of yourself, including your likes and dislikes, your skills and the types of job most suited to you. </a:t>
            </a:r>
          </a:p>
          <a:p>
            <a:endParaRPr lang="en-GB" sz="2000" b="0" dirty="0"/>
          </a:p>
          <a:p>
            <a:r>
              <a:rPr lang="en-GB" sz="2000" b="0" dirty="0" smtClean="0"/>
              <a:t>This can then be printed and shown to your parents and tutors</a:t>
            </a:r>
            <a:endParaRPr lang="en-GB" sz="2000" b="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8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And Build Your Personal Statement</a:t>
            </a:r>
            <a:endParaRPr/>
          </a:p>
        </p:txBody>
      </p:sp>
      <p:pic>
        <p:nvPicPr>
          <p:cNvPr id="296" name="Google Shape;29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05" y="917100"/>
            <a:ext cx="5339400" cy="406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648326" y="800100"/>
            <a:ext cx="3539404" cy="381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We will still use Unifrog as our main personal statement platform, but Kudos can do this too. It has several sections that give suggestions, and in terms of building a personal statement is possibly more helpful</a:t>
            </a:r>
            <a:endParaRPr lang="en-GB" sz="2000" b="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9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Your Supporting Information</a:t>
            </a:r>
            <a:endParaRPr/>
          </a:p>
        </p:txBody>
      </p:sp>
      <p:pic>
        <p:nvPicPr>
          <p:cNvPr id="302" name="Google Shape;302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5601" y="886800"/>
            <a:ext cx="6198000" cy="39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0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 the CV Builder</a:t>
            </a:r>
            <a:endParaRPr/>
          </a:p>
        </p:txBody>
      </p:sp>
      <p:pic>
        <p:nvPicPr>
          <p:cNvPr id="308" name="Google Shape;30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5526"/>
            <a:ext cx="6461598" cy="41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625504" y="190500"/>
            <a:ext cx="2562225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You can also use Kudos to build your CV, which is really easy and really useful.</a:t>
            </a:r>
            <a:endParaRPr lang="en-GB" sz="2000" b="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1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Forget To Check Out General Information</a:t>
            </a:r>
            <a:endParaRPr/>
          </a:p>
        </p:txBody>
      </p:sp>
      <p:pic>
        <p:nvPicPr>
          <p:cNvPr id="314" name="Google Shape;314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3400" y="1091125"/>
            <a:ext cx="5610600" cy="39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45505" y="971551"/>
            <a:ext cx="310252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 smtClean="0"/>
              <a:t>Finally, the general information section has dozens of up to date articles on jobs, subjects and courses.</a:t>
            </a:r>
            <a:endParaRPr lang="en-GB" sz="2000" b="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2"/>
          <p:cNvSpPr txBox="1">
            <a:spLocks noGrp="1"/>
          </p:cNvSpPr>
          <p:nvPr>
            <p:ph type="body" idx="1"/>
          </p:nvPr>
        </p:nvSpPr>
        <p:spPr>
          <a:xfrm>
            <a:off x="0" y="214675"/>
            <a:ext cx="9144000" cy="4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Thank You For Your Time</a:t>
            </a:r>
            <a:endParaRPr sz="3600"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7825" y="404400"/>
            <a:ext cx="40005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Start </a:t>
            </a:r>
            <a:r>
              <a:rPr lang="en-GB" sz="2000" dirty="0" smtClean="0"/>
              <a:t>by </a:t>
            </a:r>
            <a:r>
              <a:rPr lang="en-GB" sz="2000" dirty="0"/>
              <a:t>going to</a:t>
            </a:r>
            <a:r>
              <a:rPr lang="en-GB" sz="2000" dirty="0" smtClean="0"/>
              <a:t>: </a:t>
            </a:r>
            <a:r>
              <a:rPr lang="en-GB" sz="2000" dirty="0" smtClean="0">
                <a:hlinkClick r:id="rId2"/>
              </a:rPr>
              <a:t>https</a:t>
            </a:r>
            <a:r>
              <a:rPr lang="en-GB" sz="2000" dirty="0">
                <a:hlinkClick r:id="rId2"/>
              </a:rPr>
              <a:t>://www.cascaid.co.uk</a:t>
            </a:r>
            <a:r>
              <a:rPr lang="en-GB" sz="2000" dirty="0" smtClean="0">
                <a:hlinkClick r:id="rId2"/>
              </a:rPr>
              <a:t>/</a:t>
            </a:r>
            <a:r>
              <a:rPr lang="en-GB" sz="2000" dirty="0" smtClean="0"/>
              <a:t>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Google Shape;131;p30"/>
          <p:cNvSpPr txBox="1">
            <a:spLocks/>
          </p:cNvSpPr>
          <p:nvPr/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dirty="0" smtClean="0"/>
              <a:t>Getting started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304" t="6776" r="583" b="6988"/>
          <a:stretch/>
        </p:blipFill>
        <p:spPr>
          <a:xfrm>
            <a:off x="0" y="1014000"/>
            <a:ext cx="5697691" cy="32760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97691" y="1889548"/>
            <a:ext cx="3446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Click log in (top right corner) and choose Kudos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448300" y="1196340"/>
            <a:ext cx="441960" cy="6932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88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0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Is Your Login Page</a:t>
            </a:r>
            <a:endParaRPr dirty="0"/>
          </a:p>
        </p:txBody>
      </p:sp>
      <p:pic>
        <p:nvPicPr>
          <p:cNvPr id="132" name="Google Shape;13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289" y="1003579"/>
            <a:ext cx="6243300" cy="376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600824" y="459619"/>
            <a:ext cx="2543176" cy="404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0" dirty="0" smtClean="0"/>
              <a:t>Your username is your school email address</a:t>
            </a:r>
          </a:p>
          <a:p>
            <a:endParaRPr lang="en-GB" b="0" dirty="0"/>
          </a:p>
          <a:p>
            <a:r>
              <a:rPr lang="en-GB" b="0" dirty="0" smtClean="0"/>
              <a:t>Password is: password</a:t>
            </a:r>
          </a:p>
          <a:p>
            <a:endParaRPr lang="en-GB" b="0" dirty="0"/>
          </a:p>
          <a:p>
            <a:r>
              <a:rPr lang="en-GB" b="0" dirty="0" smtClean="0"/>
              <a:t>It will then prompt you to change this</a:t>
            </a:r>
            <a:endParaRPr lang="en-GB" b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1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Users Create Your Account Here</a:t>
            </a:r>
            <a:endParaRPr/>
          </a:p>
        </p:txBody>
      </p:sp>
      <p:pic>
        <p:nvPicPr>
          <p:cNvPr id="138" name="Google Shape;13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800" y="1440398"/>
            <a:ext cx="7136400" cy="26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2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Users Tell Us A Little About Yourself</a:t>
            </a:r>
            <a:endParaRPr/>
          </a:p>
        </p:txBody>
      </p:sp>
      <p:pic>
        <p:nvPicPr>
          <p:cNvPr id="144" name="Google Shape;144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5505" y="1065350"/>
            <a:ext cx="5470500" cy="34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616005" y="786837"/>
            <a:ext cx="3289870" cy="404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b="0" dirty="0" smtClean="0"/>
              <a:t>Please fill in this information and select your year group under Kudos group.</a:t>
            </a:r>
          </a:p>
          <a:p>
            <a:endParaRPr lang="en-GB" sz="1800" b="0" dirty="0" smtClean="0"/>
          </a:p>
          <a:p>
            <a:r>
              <a:rPr lang="en-GB" sz="1800" b="0" dirty="0" smtClean="0"/>
              <a:t>Where it says “what qualification level do you hope to achieve, select “degree level”. It doesn’t matter if this is true or not; it just stops it from filtering out degree level jobs you might be interested in</a:t>
            </a:r>
            <a:endParaRPr lang="en-GB" sz="1800" b="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0" y="214675"/>
            <a:ext cx="9144000" cy="4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Now That You’re Set Up...</a:t>
            </a:r>
            <a:endParaRPr sz="3600"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4"/>
          <p:cNvSpPr txBox="1">
            <a:spLocks noGrp="1"/>
          </p:cNvSpPr>
          <p:nvPr>
            <p:ph type="subTitle" idx="1"/>
          </p:nvPr>
        </p:nvSpPr>
        <p:spPr>
          <a:xfrm>
            <a:off x="145505" y="273469"/>
            <a:ext cx="8458200" cy="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Your Journey Here</a:t>
            </a:r>
            <a:endParaRPr/>
          </a:p>
        </p:txBody>
      </p:sp>
      <p:pic>
        <p:nvPicPr>
          <p:cNvPr id="155" name="Google Shape;15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00" y="957175"/>
            <a:ext cx="5644200" cy="39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248399" y="459619"/>
            <a:ext cx="2543176" cy="404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48484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b="0" dirty="0" smtClean="0"/>
              <a:t>The fun bit is clicking on “my future”; this takes you to the first 60 questions about your likes and dislikes</a:t>
            </a:r>
            <a:endParaRPr lang="en-GB" b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955</Words>
  <Application>Microsoft Office PowerPoint</Application>
  <PresentationFormat>On-screen Show (16:9)</PresentationFormat>
  <Paragraphs>98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Calibri</vt:lpstr>
      <vt:lpstr>Verdana</vt:lpstr>
      <vt:lpstr>Proxima Nova</vt:lpstr>
      <vt:lpstr>Arial</vt:lpstr>
      <vt:lpstr>Simple Light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Edwards Staff 8924004</dc:creator>
  <cp:lastModifiedBy>A Edwards Staff 8924004</cp:lastModifiedBy>
  <cp:revision>10</cp:revision>
  <dcterms:modified xsi:type="dcterms:W3CDTF">2020-06-12T10:21:18Z</dcterms:modified>
</cp:coreProperties>
</file>