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1"/>
  </p:notesMasterIdLst>
  <p:sldIdLst>
    <p:sldId id="258" r:id="rId4"/>
    <p:sldId id="261" r:id="rId5"/>
    <p:sldId id="259" r:id="rId6"/>
    <p:sldId id="262" r:id="rId7"/>
    <p:sldId id="256" r:id="rId8"/>
    <p:sldId id="260" r:id="rId9"/>
    <p:sldId id="257" r:id="rId1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99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2EAD-28DD-4099-A2A5-3912293E3AD0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EB30A-D2C4-4952-97AA-4DB2440F4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29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C471F8-8B78-400C-8DF2-61CB203C6B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3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0C1EF6E-294E-4335-8E6E-FB2748AF5F46}" type="slidenum">
              <a:rPr lang="en-US" altLang="en-US">
                <a:solidFill>
                  <a:prstClr val="black"/>
                </a:solidFill>
              </a:rPr>
              <a:pPr eaLnBrk="1" hangingPunct="1"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8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13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11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641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MSP-Title-(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030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1" y="1268759"/>
            <a:ext cx="5716249" cy="3960440"/>
          </a:xfrm>
          <a:custGeom>
            <a:avLst/>
            <a:gdLst>
              <a:gd name="connsiteX0" fmla="*/ 0 w 4283968"/>
              <a:gd name="connsiteY0" fmla="*/ 0 h 3960440"/>
              <a:gd name="connsiteX1" fmla="*/ 4283968 w 4283968"/>
              <a:gd name="connsiteY1" fmla="*/ 0 h 3960440"/>
              <a:gd name="connsiteX2" fmla="*/ 4283968 w 4283968"/>
              <a:gd name="connsiteY2" fmla="*/ 3960440 h 3960440"/>
              <a:gd name="connsiteX3" fmla="*/ 0 w 4283968"/>
              <a:gd name="connsiteY3" fmla="*/ 3960440 h 3960440"/>
              <a:gd name="connsiteX4" fmla="*/ 0 w 4283968"/>
              <a:gd name="connsiteY4" fmla="*/ 0 h 3960440"/>
              <a:gd name="connsiteX0" fmla="*/ 0 w 4283968"/>
              <a:gd name="connsiteY0" fmla="*/ 0 h 3960440"/>
              <a:gd name="connsiteX1" fmla="*/ 4283968 w 4283968"/>
              <a:gd name="connsiteY1" fmla="*/ 0 h 3960440"/>
              <a:gd name="connsiteX2" fmla="*/ 3691301 w 4283968"/>
              <a:gd name="connsiteY2" fmla="*/ 3960440 h 3960440"/>
              <a:gd name="connsiteX3" fmla="*/ 0 w 4283968"/>
              <a:gd name="connsiteY3" fmla="*/ 3960440 h 3960440"/>
              <a:gd name="connsiteX4" fmla="*/ 0 w 4283968"/>
              <a:gd name="connsiteY4" fmla="*/ 0 h 3960440"/>
              <a:gd name="connsiteX0" fmla="*/ 0 w 4283968"/>
              <a:gd name="connsiteY0" fmla="*/ 0 h 3960440"/>
              <a:gd name="connsiteX1" fmla="*/ 4283968 w 4283968"/>
              <a:gd name="connsiteY1" fmla="*/ 0 h 3960440"/>
              <a:gd name="connsiteX2" fmla="*/ 3729691 w 4283968"/>
              <a:gd name="connsiteY2" fmla="*/ 3719518 h 3960440"/>
              <a:gd name="connsiteX3" fmla="*/ 3691301 w 4283968"/>
              <a:gd name="connsiteY3" fmla="*/ 3960440 h 3960440"/>
              <a:gd name="connsiteX4" fmla="*/ 0 w 4283968"/>
              <a:gd name="connsiteY4" fmla="*/ 3960440 h 3960440"/>
              <a:gd name="connsiteX5" fmla="*/ 0 w 4283968"/>
              <a:gd name="connsiteY5" fmla="*/ 0 h 3960440"/>
              <a:gd name="connsiteX0" fmla="*/ 0 w 4287080"/>
              <a:gd name="connsiteY0" fmla="*/ 0 h 3960440"/>
              <a:gd name="connsiteX1" fmla="*/ 4283968 w 4287080"/>
              <a:gd name="connsiteY1" fmla="*/ 0 h 3960440"/>
              <a:gd name="connsiteX2" fmla="*/ 4287080 w 4287080"/>
              <a:gd name="connsiteY2" fmla="*/ 3959407 h 3960440"/>
              <a:gd name="connsiteX3" fmla="*/ 3691301 w 4287080"/>
              <a:gd name="connsiteY3" fmla="*/ 3960440 h 3960440"/>
              <a:gd name="connsiteX4" fmla="*/ 0 w 4287080"/>
              <a:gd name="connsiteY4" fmla="*/ 3960440 h 3960440"/>
              <a:gd name="connsiteX5" fmla="*/ 0 w 4287080"/>
              <a:gd name="connsiteY5" fmla="*/ 0 h 3960440"/>
              <a:gd name="connsiteX0" fmla="*/ 0 w 4287080"/>
              <a:gd name="connsiteY0" fmla="*/ 0 h 3960440"/>
              <a:gd name="connsiteX1" fmla="*/ 4283968 w 4287080"/>
              <a:gd name="connsiteY1" fmla="*/ 0 h 3960440"/>
              <a:gd name="connsiteX2" fmla="*/ 4287080 w 4287080"/>
              <a:gd name="connsiteY2" fmla="*/ 3451407 h 3960440"/>
              <a:gd name="connsiteX3" fmla="*/ 3691301 w 4287080"/>
              <a:gd name="connsiteY3" fmla="*/ 3960440 h 3960440"/>
              <a:gd name="connsiteX4" fmla="*/ 0 w 4287080"/>
              <a:gd name="connsiteY4" fmla="*/ 3960440 h 3960440"/>
              <a:gd name="connsiteX5" fmla="*/ 0 w 4287080"/>
              <a:gd name="connsiteY5" fmla="*/ 0 h 3960440"/>
              <a:gd name="connsiteX0" fmla="*/ 0 w 4287080"/>
              <a:gd name="connsiteY0" fmla="*/ 0 h 3960440"/>
              <a:gd name="connsiteX1" fmla="*/ 4283968 w 4287080"/>
              <a:gd name="connsiteY1" fmla="*/ 0 h 3960440"/>
              <a:gd name="connsiteX2" fmla="*/ 4287080 w 4287080"/>
              <a:gd name="connsiteY2" fmla="*/ 3451407 h 3960440"/>
              <a:gd name="connsiteX3" fmla="*/ 3691301 w 4287080"/>
              <a:gd name="connsiteY3" fmla="*/ 3960440 h 3960440"/>
              <a:gd name="connsiteX4" fmla="*/ 0 w 4287080"/>
              <a:gd name="connsiteY4" fmla="*/ 3960440 h 3960440"/>
              <a:gd name="connsiteX5" fmla="*/ 0 w 4287080"/>
              <a:gd name="connsiteY5" fmla="*/ 0 h 3960440"/>
              <a:gd name="connsiteX0" fmla="*/ 0 w 4287080"/>
              <a:gd name="connsiteY0" fmla="*/ 0 h 4027489"/>
              <a:gd name="connsiteX1" fmla="*/ 4283968 w 4287080"/>
              <a:gd name="connsiteY1" fmla="*/ 0 h 4027489"/>
              <a:gd name="connsiteX2" fmla="*/ 4287080 w 4287080"/>
              <a:gd name="connsiteY2" fmla="*/ 3451407 h 4027489"/>
              <a:gd name="connsiteX3" fmla="*/ 3691301 w 4287080"/>
              <a:gd name="connsiteY3" fmla="*/ 3960440 h 4027489"/>
              <a:gd name="connsiteX4" fmla="*/ 0 w 4287080"/>
              <a:gd name="connsiteY4" fmla="*/ 3960440 h 4027489"/>
              <a:gd name="connsiteX5" fmla="*/ 0 w 4287080"/>
              <a:gd name="connsiteY5" fmla="*/ 0 h 4027489"/>
              <a:gd name="connsiteX0" fmla="*/ 0 w 4287080"/>
              <a:gd name="connsiteY0" fmla="*/ 0 h 3971230"/>
              <a:gd name="connsiteX1" fmla="*/ 4283968 w 4287080"/>
              <a:gd name="connsiteY1" fmla="*/ 0 h 3971230"/>
              <a:gd name="connsiteX2" fmla="*/ 4287080 w 4287080"/>
              <a:gd name="connsiteY2" fmla="*/ 3451407 h 3971230"/>
              <a:gd name="connsiteX3" fmla="*/ 3691301 w 4287080"/>
              <a:gd name="connsiteY3" fmla="*/ 3960440 h 3971230"/>
              <a:gd name="connsiteX4" fmla="*/ 0 w 4287080"/>
              <a:gd name="connsiteY4" fmla="*/ 3960440 h 3971230"/>
              <a:gd name="connsiteX5" fmla="*/ 0 w 4287080"/>
              <a:gd name="connsiteY5" fmla="*/ 0 h 3971230"/>
              <a:gd name="connsiteX0" fmla="*/ 0 w 4287169"/>
              <a:gd name="connsiteY0" fmla="*/ 0 h 3961951"/>
              <a:gd name="connsiteX1" fmla="*/ 4283968 w 4287169"/>
              <a:gd name="connsiteY1" fmla="*/ 0 h 3961951"/>
              <a:gd name="connsiteX2" fmla="*/ 4287080 w 4287169"/>
              <a:gd name="connsiteY2" fmla="*/ 3451407 h 3961951"/>
              <a:gd name="connsiteX3" fmla="*/ 3691301 w 4287169"/>
              <a:gd name="connsiteY3" fmla="*/ 3960440 h 3961951"/>
              <a:gd name="connsiteX4" fmla="*/ 0 w 4287169"/>
              <a:gd name="connsiteY4" fmla="*/ 3960440 h 3961951"/>
              <a:gd name="connsiteX5" fmla="*/ 0 w 4287169"/>
              <a:gd name="connsiteY5" fmla="*/ 0 h 3961951"/>
              <a:gd name="connsiteX0" fmla="*/ 0 w 4287169"/>
              <a:gd name="connsiteY0" fmla="*/ 0 h 3960676"/>
              <a:gd name="connsiteX1" fmla="*/ 4283968 w 4287169"/>
              <a:gd name="connsiteY1" fmla="*/ 0 h 3960676"/>
              <a:gd name="connsiteX2" fmla="*/ 4287080 w 4287169"/>
              <a:gd name="connsiteY2" fmla="*/ 3310296 h 3960676"/>
              <a:gd name="connsiteX3" fmla="*/ 3691301 w 4287169"/>
              <a:gd name="connsiteY3" fmla="*/ 3960440 h 3960676"/>
              <a:gd name="connsiteX4" fmla="*/ 0 w 4287169"/>
              <a:gd name="connsiteY4" fmla="*/ 3960440 h 3960676"/>
              <a:gd name="connsiteX5" fmla="*/ 0 w 4287169"/>
              <a:gd name="connsiteY5" fmla="*/ 0 h 3960676"/>
              <a:gd name="connsiteX0" fmla="*/ 0 w 4287169"/>
              <a:gd name="connsiteY0" fmla="*/ 0 h 3961726"/>
              <a:gd name="connsiteX1" fmla="*/ 4283968 w 4287169"/>
              <a:gd name="connsiteY1" fmla="*/ 0 h 3961726"/>
              <a:gd name="connsiteX2" fmla="*/ 4287080 w 4287169"/>
              <a:gd name="connsiteY2" fmla="*/ 3444352 h 3961726"/>
              <a:gd name="connsiteX3" fmla="*/ 3691301 w 4287169"/>
              <a:gd name="connsiteY3" fmla="*/ 3960440 h 3961726"/>
              <a:gd name="connsiteX4" fmla="*/ 0 w 4287169"/>
              <a:gd name="connsiteY4" fmla="*/ 3960440 h 3961726"/>
              <a:gd name="connsiteX5" fmla="*/ 0 w 4287169"/>
              <a:gd name="connsiteY5" fmla="*/ 0 h 3961726"/>
              <a:gd name="connsiteX0" fmla="*/ 0 w 4287200"/>
              <a:gd name="connsiteY0" fmla="*/ 0 h 3961726"/>
              <a:gd name="connsiteX1" fmla="*/ 4283968 w 4287200"/>
              <a:gd name="connsiteY1" fmla="*/ 0 h 3961726"/>
              <a:gd name="connsiteX2" fmla="*/ 4287080 w 4287200"/>
              <a:gd name="connsiteY2" fmla="*/ 3444352 h 3961726"/>
              <a:gd name="connsiteX3" fmla="*/ 3768912 w 4287200"/>
              <a:gd name="connsiteY3" fmla="*/ 3960440 h 3961726"/>
              <a:gd name="connsiteX4" fmla="*/ 0 w 4287200"/>
              <a:gd name="connsiteY4" fmla="*/ 3960440 h 3961726"/>
              <a:gd name="connsiteX5" fmla="*/ 0 w 4287200"/>
              <a:gd name="connsiteY5" fmla="*/ 0 h 3961726"/>
              <a:gd name="connsiteX0" fmla="*/ 0 w 4287187"/>
              <a:gd name="connsiteY0" fmla="*/ 0 h 3960440"/>
              <a:gd name="connsiteX1" fmla="*/ 4283968 w 4287187"/>
              <a:gd name="connsiteY1" fmla="*/ 0 h 3960440"/>
              <a:gd name="connsiteX2" fmla="*/ 4287080 w 4287187"/>
              <a:gd name="connsiteY2" fmla="*/ 3444352 h 3960440"/>
              <a:gd name="connsiteX3" fmla="*/ 3768912 w 4287187"/>
              <a:gd name="connsiteY3" fmla="*/ 3960440 h 3960440"/>
              <a:gd name="connsiteX4" fmla="*/ 0 w 4287187"/>
              <a:gd name="connsiteY4" fmla="*/ 3960440 h 3960440"/>
              <a:gd name="connsiteX5" fmla="*/ 0 w 4287187"/>
              <a:gd name="connsiteY5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7187" h="3960440">
                <a:moveTo>
                  <a:pt x="0" y="0"/>
                </a:moveTo>
                <a:lnTo>
                  <a:pt x="4283968" y="0"/>
                </a:lnTo>
                <a:cubicBezTo>
                  <a:pt x="4285005" y="1319802"/>
                  <a:pt x="4286043" y="2124550"/>
                  <a:pt x="4287080" y="3444352"/>
                </a:cubicBezTo>
                <a:cubicBezTo>
                  <a:pt x="4293099" y="3966808"/>
                  <a:pt x="4045116" y="3960096"/>
                  <a:pt x="3768912" y="3960440"/>
                </a:cubicBezTo>
                <a:lnTo>
                  <a:pt x="0" y="396044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 sz="2400">
                <a:solidFill>
                  <a:srgbClr val="3C3C3B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35834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817835"/>
            <a:ext cx="10876789" cy="778098"/>
          </a:xfrm>
          <a:prstGeom prst="rect">
            <a:avLst/>
          </a:prstGeom>
        </p:spPr>
        <p:txBody>
          <a:bodyPr vert="horz"/>
          <a:lstStyle>
            <a:lvl1pPr algn="l">
              <a:defRPr lang="en-US" sz="4400" b="0" i="1" kern="1200" dirty="0">
                <a:solidFill>
                  <a:srgbClr val="D2002A"/>
                </a:solidFill>
                <a:latin typeface="Arial"/>
                <a:ea typeface="MS PGothic" pitchFamily="34" charset="-128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39342"/>
            <a:ext cx="10972800" cy="4525963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34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381" y="4941169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0" i="1" cap="none">
                <a:solidFill>
                  <a:srgbClr val="D2002A"/>
                </a:solidFill>
                <a:latin typeface="Arial"/>
                <a:cs typeface="HelveticaRounded BoldOb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27381" y="3440982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909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09600" y="1783358"/>
            <a:ext cx="5390389" cy="4741987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384032" y="1783358"/>
            <a:ext cx="5390389" cy="4741987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382" y="817835"/>
            <a:ext cx="10876789" cy="778098"/>
          </a:xfrm>
          <a:prstGeom prst="rect">
            <a:avLst/>
          </a:prstGeom>
        </p:spPr>
        <p:txBody>
          <a:bodyPr vert="horz"/>
          <a:lstStyle>
            <a:lvl1pPr algn="l">
              <a:defRPr lang="en-US" sz="4400" b="0" i="1" kern="1200" dirty="0">
                <a:solidFill>
                  <a:srgbClr val="D2002A"/>
                </a:solidFill>
                <a:latin typeface="Arial"/>
                <a:ea typeface="MS PGothic" pitchFamily="34" charset="-128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9208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244" y="1997150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0" i="0">
                <a:solidFill>
                  <a:srgbClr val="D2002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12" y="1997150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0" i="0">
                <a:solidFill>
                  <a:srgbClr val="D2002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09600" y="2780928"/>
            <a:ext cx="5390389" cy="3744416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384032" y="2780928"/>
            <a:ext cx="5390389" cy="3744416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7382" y="817835"/>
            <a:ext cx="10876789" cy="778098"/>
          </a:xfrm>
          <a:prstGeom prst="rect">
            <a:avLst/>
          </a:prstGeom>
        </p:spPr>
        <p:txBody>
          <a:bodyPr vert="horz"/>
          <a:lstStyle>
            <a:lvl1pPr algn="l">
              <a:defRPr lang="en-US" sz="4400" b="0" i="1" kern="1200" dirty="0">
                <a:solidFill>
                  <a:srgbClr val="D2002A"/>
                </a:solidFill>
                <a:latin typeface="Arial"/>
                <a:ea typeface="MS PGothic" pitchFamily="34" charset="-128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6286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7382" y="817835"/>
            <a:ext cx="10876789" cy="778098"/>
          </a:xfrm>
          <a:prstGeom prst="rect">
            <a:avLst/>
          </a:prstGeom>
        </p:spPr>
        <p:txBody>
          <a:bodyPr vert="horz"/>
          <a:lstStyle>
            <a:lvl1pPr algn="l">
              <a:defRPr lang="en-US" sz="4400" b="0" i="1" kern="1200" dirty="0">
                <a:solidFill>
                  <a:srgbClr val="D2002A"/>
                </a:solidFill>
                <a:latin typeface="Arial"/>
                <a:ea typeface="MS PGothic" pitchFamily="34" charset="-128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157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3392" y="1844825"/>
            <a:ext cx="11137237" cy="4743376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BA1930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BA1930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BA1930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BA1930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BA1930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7382" y="817835"/>
            <a:ext cx="10876789" cy="778098"/>
          </a:xfrm>
          <a:prstGeom prst="rect">
            <a:avLst/>
          </a:prstGeom>
        </p:spPr>
        <p:txBody>
          <a:bodyPr vert="horz"/>
          <a:lstStyle>
            <a:lvl1pPr algn="l">
              <a:defRPr lang="en-US" sz="4400" b="0" i="1" kern="1200" dirty="0">
                <a:solidFill>
                  <a:srgbClr val="D2002A"/>
                </a:solidFill>
                <a:latin typeface="Arial"/>
                <a:ea typeface="MS PGothic" pitchFamily="34" charset="-128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218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272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718" y="836712"/>
            <a:ext cx="4011084" cy="1090042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solidFill>
                  <a:srgbClr val="D2002A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718" y="1926755"/>
            <a:ext cx="4011084" cy="45985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3C3C3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751851" y="836713"/>
            <a:ext cx="6926560" cy="5688632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794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84" y="5238526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 i="0">
                <a:solidFill>
                  <a:srgbClr val="D2002A"/>
                </a:solidFill>
                <a:latin typeface="Arial"/>
                <a:cs typeface="HelveticaRounded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584" y="1050701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3C3C3B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1584" y="5805264"/>
            <a:ext cx="7315200" cy="72008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3C3C3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721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938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643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MSP-Title-(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469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6289675"/>
            <a:ext cx="32639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fE 201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985" y="6237289"/>
            <a:ext cx="11049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FMSP-gen-bottom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5919788"/>
            <a:ext cx="1219200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1268759"/>
            <a:ext cx="5716249" cy="3960440"/>
          </a:xfrm>
          <a:custGeom>
            <a:avLst/>
            <a:gdLst>
              <a:gd name="connsiteX0" fmla="*/ 0 w 4283968"/>
              <a:gd name="connsiteY0" fmla="*/ 0 h 3960440"/>
              <a:gd name="connsiteX1" fmla="*/ 4283968 w 4283968"/>
              <a:gd name="connsiteY1" fmla="*/ 0 h 3960440"/>
              <a:gd name="connsiteX2" fmla="*/ 4283968 w 4283968"/>
              <a:gd name="connsiteY2" fmla="*/ 3960440 h 3960440"/>
              <a:gd name="connsiteX3" fmla="*/ 0 w 4283968"/>
              <a:gd name="connsiteY3" fmla="*/ 3960440 h 3960440"/>
              <a:gd name="connsiteX4" fmla="*/ 0 w 4283968"/>
              <a:gd name="connsiteY4" fmla="*/ 0 h 3960440"/>
              <a:gd name="connsiteX0" fmla="*/ 0 w 4283968"/>
              <a:gd name="connsiteY0" fmla="*/ 0 h 3960440"/>
              <a:gd name="connsiteX1" fmla="*/ 4283968 w 4283968"/>
              <a:gd name="connsiteY1" fmla="*/ 0 h 3960440"/>
              <a:gd name="connsiteX2" fmla="*/ 3691301 w 4283968"/>
              <a:gd name="connsiteY2" fmla="*/ 3960440 h 3960440"/>
              <a:gd name="connsiteX3" fmla="*/ 0 w 4283968"/>
              <a:gd name="connsiteY3" fmla="*/ 3960440 h 3960440"/>
              <a:gd name="connsiteX4" fmla="*/ 0 w 4283968"/>
              <a:gd name="connsiteY4" fmla="*/ 0 h 3960440"/>
              <a:gd name="connsiteX0" fmla="*/ 0 w 4283968"/>
              <a:gd name="connsiteY0" fmla="*/ 0 h 3960440"/>
              <a:gd name="connsiteX1" fmla="*/ 4283968 w 4283968"/>
              <a:gd name="connsiteY1" fmla="*/ 0 h 3960440"/>
              <a:gd name="connsiteX2" fmla="*/ 3729691 w 4283968"/>
              <a:gd name="connsiteY2" fmla="*/ 3719518 h 3960440"/>
              <a:gd name="connsiteX3" fmla="*/ 3691301 w 4283968"/>
              <a:gd name="connsiteY3" fmla="*/ 3960440 h 3960440"/>
              <a:gd name="connsiteX4" fmla="*/ 0 w 4283968"/>
              <a:gd name="connsiteY4" fmla="*/ 3960440 h 3960440"/>
              <a:gd name="connsiteX5" fmla="*/ 0 w 4283968"/>
              <a:gd name="connsiteY5" fmla="*/ 0 h 3960440"/>
              <a:gd name="connsiteX0" fmla="*/ 0 w 4287080"/>
              <a:gd name="connsiteY0" fmla="*/ 0 h 3960440"/>
              <a:gd name="connsiteX1" fmla="*/ 4283968 w 4287080"/>
              <a:gd name="connsiteY1" fmla="*/ 0 h 3960440"/>
              <a:gd name="connsiteX2" fmla="*/ 4287080 w 4287080"/>
              <a:gd name="connsiteY2" fmla="*/ 3959407 h 3960440"/>
              <a:gd name="connsiteX3" fmla="*/ 3691301 w 4287080"/>
              <a:gd name="connsiteY3" fmla="*/ 3960440 h 3960440"/>
              <a:gd name="connsiteX4" fmla="*/ 0 w 4287080"/>
              <a:gd name="connsiteY4" fmla="*/ 3960440 h 3960440"/>
              <a:gd name="connsiteX5" fmla="*/ 0 w 4287080"/>
              <a:gd name="connsiteY5" fmla="*/ 0 h 3960440"/>
              <a:gd name="connsiteX0" fmla="*/ 0 w 4287080"/>
              <a:gd name="connsiteY0" fmla="*/ 0 h 3960440"/>
              <a:gd name="connsiteX1" fmla="*/ 4283968 w 4287080"/>
              <a:gd name="connsiteY1" fmla="*/ 0 h 3960440"/>
              <a:gd name="connsiteX2" fmla="*/ 4287080 w 4287080"/>
              <a:gd name="connsiteY2" fmla="*/ 3451407 h 3960440"/>
              <a:gd name="connsiteX3" fmla="*/ 3691301 w 4287080"/>
              <a:gd name="connsiteY3" fmla="*/ 3960440 h 3960440"/>
              <a:gd name="connsiteX4" fmla="*/ 0 w 4287080"/>
              <a:gd name="connsiteY4" fmla="*/ 3960440 h 3960440"/>
              <a:gd name="connsiteX5" fmla="*/ 0 w 4287080"/>
              <a:gd name="connsiteY5" fmla="*/ 0 h 3960440"/>
              <a:gd name="connsiteX0" fmla="*/ 0 w 4287080"/>
              <a:gd name="connsiteY0" fmla="*/ 0 h 3960440"/>
              <a:gd name="connsiteX1" fmla="*/ 4283968 w 4287080"/>
              <a:gd name="connsiteY1" fmla="*/ 0 h 3960440"/>
              <a:gd name="connsiteX2" fmla="*/ 4287080 w 4287080"/>
              <a:gd name="connsiteY2" fmla="*/ 3451407 h 3960440"/>
              <a:gd name="connsiteX3" fmla="*/ 3691301 w 4287080"/>
              <a:gd name="connsiteY3" fmla="*/ 3960440 h 3960440"/>
              <a:gd name="connsiteX4" fmla="*/ 0 w 4287080"/>
              <a:gd name="connsiteY4" fmla="*/ 3960440 h 3960440"/>
              <a:gd name="connsiteX5" fmla="*/ 0 w 4287080"/>
              <a:gd name="connsiteY5" fmla="*/ 0 h 3960440"/>
              <a:gd name="connsiteX0" fmla="*/ 0 w 4287080"/>
              <a:gd name="connsiteY0" fmla="*/ 0 h 4027489"/>
              <a:gd name="connsiteX1" fmla="*/ 4283968 w 4287080"/>
              <a:gd name="connsiteY1" fmla="*/ 0 h 4027489"/>
              <a:gd name="connsiteX2" fmla="*/ 4287080 w 4287080"/>
              <a:gd name="connsiteY2" fmla="*/ 3451407 h 4027489"/>
              <a:gd name="connsiteX3" fmla="*/ 3691301 w 4287080"/>
              <a:gd name="connsiteY3" fmla="*/ 3960440 h 4027489"/>
              <a:gd name="connsiteX4" fmla="*/ 0 w 4287080"/>
              <a:gd name="connsiteY4" fmla="*/ 3960440 h 4027489"/>
              <a:gd name="connsiteX5" fmla="*/ 0 w 4287080"/>
              <a:gd name="connsiteY5" fmla="*/ 0 h 4027489"/>
              <a:gd name="connsiteX0" fmla="*/ 0 w 4287080"/>
              <a:gd name="connsiteY0" fmla="*/ 0 h 3971230"/>
              <a:gd name="connsiteX1" fmla="*/ 4283968 w 4287080"/>
              <a:gd name="connsiteY1" fmla="*/ 0 h 3971230"/>
              <a:gd name="connsiteX2" fmla="*/ 4287080 w 4287080"/>
              <a:gd name="connsiteY2" fmla="*/ 3451407 h 3971230"/>
              <a:gd name="connsiteX3" fmla="*/ 3691301 w 4287080"/>
              <a:gd name="connsiteY3" fmla="*/ 3960440 h 3971230"/>
              <a:gd name="connsiteX4" fmla="*/ 0 w 4287080"/>
              <a:gd name="connsiteY4" fmla="*/ 3960440 h 3971230"/>
              <a:gd name="connsiteX5" fmla="*/ 0 w 4287080"/>
              <a:gd name="connsiteY5" fmla="*/ 0 h 3971230"/>
              <a:gd name="connsiteX0" fmla="*/ 0 w 4287169"/>
              <a:gd name="connsiteY0" fmla="*/ 0 h 3961951"/>
              <a:gd name="connsiteX1" fmla="*/ 4283968 w 4287169"/>
              <a:gd name="connsiteY1" fmla="*/ 0 h 3961951"/>
              <a:gd name="connsiteX2" fmla="*/ 4287080 w 4287169"/>
              <a:gd name="connsiteY2" fmla="*/ 3451407 h 3961951"/>
              <a:gd name="connsiteX3" fmla="*/ 3691301 w 4287169"/>
              <a:gd name="connsiteY3" fmla="*/ 3960440 h 3961951"/>
              <a:gd name="connsiteX4" fmla="*/ 0 w 4287169"/>
              <a:gd name="connsiteY4" fmla="*/ 3960440 h 3961951"/>
              <a:gd name="connsiteX5" fmla="*/ 0 w 4287169"/>
              <a:gd name="connsiteY5" fmla="*/ 0 h 3961951"/>
              <a:gd name="connsiteX0" fmla="*/ 0 w 4287169"/>
              <a:gd name="connsiteY0" fmla="*/ 0 h 3960676"/>
              <a:gd name="connsiteX1" fmla="*/ 4283968 w 4287169"/>
              <a:gd name="connsiteY1" fmla="*/ 0 h 3960676"/>
              <a:gd name="connsiteX2" fmla="*/ 4287080 w 4287169"/>
              <a:gd name="connsiteY2" fmla="*/ 3310296 h 3960676"/>
              <a:gd name="connsiteX3" fmla="*/ 3691301 w 4287169"/>
              <a:gd name="connsiteY3" fmla="*/ 3960440 h 3960676"/>
              <a:gd name="connsiteX4" fmla="*/ 0 w 4287169"/>
              <a:gd name="connsiteY4" fmla="*/ 3960440 h 3960676"/>
              <a:gd name="connsiteX5" fmla="*/ 0 w 4287169"/>
              <a:gd name="connsiteY5" fmla="*/ 0 h 3960676"/>
              <a:gd name="connsiteX0" fmla="*/ 0 w 4287169"/>
              <a:gd name="connsiteY0" fmla="*/ 0 h 3961726"/>
              <a:gd name="connsiteX1" fmla="*/ 4283968 w 4287169"/>
              <a:gd name="connsiteY1" fmla="*/ 0 h 3961726"/>
              <a:gd name="connsiteX2" fmla="*/ 4287080 w 4287169"/>
              <a:gd name="connsiteY2" fmla="*/ 3444352 h 3961726"/>
              <a:gd name="connsiteX3" fmla="*/ 3691301 w 4287169"/>
              <a:gd name="connsiteY3" fmla="*/ 3960440 h 3961726"/>
              <a:gd name="connsiteX4" fmla="*/ 0 w 4287169"/>
              <a:gd name="connsiteY4" fmla="*/ 3960440 h 3961726"/>
              <a:gd name="connsiteX5" fmla="*/ 0 w 4287169"/>
              <a:gd name="connsiteY5" fmla="*/ 0 h 3961726"/>
              <a:gd name="connsiteX0" fmla="*/ 0 w 4287200"/>
              <a:gd name="connsiteY0" fmla="*/ 0 h 3961726"/>
              <a:gd name="connsiteX1" fmla="*/ 4283968 w 4287200"/>
              <a:gd name="connsiteY1" fmla="*/ 0 h 3961726"/>
              <a:gd name="connsiteX2" fmla="*/ 4287080 w 4287200"/>
              <a:gd name="connsiteY2" fmla="*/ 3444352 h 3961726"/>
              <a:gd name="connsiteX3" fmla="*/ 3768912 w 4287200"/>
              <a:gd name="connsiteY3" fmla="*/ 3960440 h 3961726"/>
              <a:gd name="connsiteX4" fmla="*/ 0 w 4287200"/>
              <a:gd name="connsiteY4" fmla="*/ 3960440 h 3961726"/>
              <a:gd name="connsiteX5" fmla="*/ 0 w 4287200"/>
              <a:gd name="connsiteY5" fmla="*/ 0 h 3961726"/>
              <a:gd name="connsiteX0" fmla="*/ 0 w 4287187"/>
              <a:gd name="connsiteY0" fmla="*/ 0 h 3960440"/>
              <a:gd name="connsiteX1" fmla="*/ 4283968 w 4287187"/>
              <a:gd name="connsiteY1" fmla="*/ 0 h 3960440"/>
              <a:gd name="connsiteX2" fmla="*/ 4287080 w 4287187"/>
              <a:gd name="connsiteY2" fmla="*/ 3444352 h 3960440"/>
              <a:gd name="connsiteX3" fmla="*/ 3768912 w 4287187"/>
              <a:gd name="connsiteY3" fmla="*/ 3960440 h 3960440"/>
              <a:gd name="connsiteX4" fmla="*/ 0 w 4287187"/>
              <a:gd name="connsiteY4" fmla="*/ 3960440 h 3960440"/>
              <a:gd name="connsiteX5" fmla="*/ 0 w 4287187"/>
              <a:gd name="connsiteY5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7187" h="3960440">
                <a:moveTo>
                  <a:pt x="0" y="0"/>
                </a:moveTo>
                <a:lnTo>
                  <a:pt x="4283968" y="0"/>
                </a:lnTo>
                <a:cubicBezTo>
                  <a:pt x="4285005" y="1319802"/>
                  <a:pt x="4286043" y="2124550"/>
                  <a:pt x="4287080" y="3444352"/>
                </a:cubicBezTo>
                <a:cubicBezTo>
                  <a:pt x="4293099" y="3966808"/>
                  <a:pt x="4045116" y="3960096"/>
                  <a:pt x="3768912" y="3960440"/>
                </a:cubicBezTo>
                <a:lnTo>
                  <a:pt x="0" y="396044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 sz="2400">
                <a:solidFill>
                  <a:srgbClr val="3C3C3B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71557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817835"/>
            <a:ext cx="10876789" cy="778098"/>
          </a:xfrm>
          <a:prstGeom prst="rect">
            <a:avLst/>
          </a:prstGeom>
        </p:spPr>
        <p:txBody>
          <a:bodyPr vert="horz"/>
          <a:lstStyle>
            <a:lvl1pPr algn="l">
              <a:defRPr lang="en-US" sz="4400" b="0" i="1" kern="1200" dirty="0">
                <a:solidFill>
                  <a:srgbClr val="D2002A"/>
                </a:solidFill>
                <a:latin typeface="Arial"/>
                <a:ea typeface="MS PGothic" pitchFamily="34" charset="-128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39341"/>
            <a:ext cx="10972800" cy="4381947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550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381" y="4941169"/>
            <a:ext cx="10363200" cy="108012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0" i="1" cap="none">
                <a:solidFill>
                  <a:srgbClr val="D2002A"/>
                </a:solidFill>
                <a:latin typeface="Arial"/>
                <a:cs typeface="HelveticaRounded BoldOb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27381" y="3440982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292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527051" y="817564"/>
            <a:ext cx="10877549" cy="7778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4400" b="0" i="1" kern="1200" dirty="0">
                <a:solidFill>
                  <a:srgbClr val="D2002A"/>
                </a:solidFill>
                <a:latin typeface="Arial"/>
                <a:ea typeface="MS PGothic" pitchFamily="34" charset="-128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sz="4400" i="0">
              <a:solidFill>
                <a:srgbClr val="C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09600" y="1783358"/>
            <a:ext cx="5390389" cy="4237931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384032" y="1783358"/>
            <a:ext cx="5390389" cy="4237931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0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527051" y="817564"/>
            <a:ext cx="10877549" cy="7778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4400" b="0" i="1" kern="1200" dirty="0">
                <a:solidFill>
                  <a:srgbClr val="D2002A"/>
                </a:solidFill>
                <a:latin typeface="Arial"/>
                <a:ea typeface="MS PGothic" pitchFamily="34" charset="-128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sz="4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244" y="1997150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0" i="0">
                <a:solidFill>
                  <a:srgbClr val="D2002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12" y="1997150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0" i="0">
                <a:solidFill>
                  <a:srgbClr val="D2002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09600" y="2780928"/>
            <a:ext cx="5390389" cy="3312368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384032" y="2780928"/>
            <a:ext cx="5390389" cy="3312368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615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71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527051" y="817564"/>
            <a:ext cx="10877549" cy="7778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4400" b="0" i="1" kern="1200" dirty="0">
                <a:solidFill>
                  <a:srgbClr val="D2002A"/>
                </a:solidFill>
                <a:latin typeface="Arial"/>
                <a:ea typeface="MS PGothic" pitchFamily="34" charset="-128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Rounded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sz="4400"/>
          </a:p>
        </p:txBody>
      </p:sp>
    </p:spTree>
    <p:extLst>
      <p:ext uri="{BB962C8B-B14F-4D97-AF65-F5344CB8AC3E}">
        <p14:creationId xmlns:p14="http://schemas.microsoft.com/office/powerpoint/2010/main" val="2466378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3392" y="1844825"/>
            <a:ext cx="11137237" cy="4248471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BA1930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BA1930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BA1930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BA1930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BA1930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382" y="817835"/>
            <a:ext cx="10876789" cy="778098"/>
          </a:xfrm>
          <a:prstGeom prst="rect">
            <a:avLst/>
          </a:prstGeom>
        </p:spPr>
        <p:txBody>
          <a:bodyPr vert="horz"/>
          <a:lstStyle>
            <a:lvl1pPr algn="l">
              <a:defRPr lang="en-US" sz="4400" b="0" i="1" kern="1200" dirty="0">
                <a:solidFill>
                  <a:srgbClr val="BA1930"/>
                </a:solidFill>
                <a:latin typeface="Arial"/>
                <a:ea typeface="MS PGothic" pitchFamily="34" charset="-128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475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718" y="836712"/>
            <a:ext cx="4011084" cy="1090042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solidFill>
                  <a:srgbClr val="D2002A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718" y="1926756"/>
            <a:ext cx="4011084" cy="416654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3C3C3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751851" y="836714"/>
            <a:ext cx="6926560" cy="5256583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D2002A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751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84" y="5013176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 i="0">
                <a:solidFill>
                  <a:srgbClr val="D2002A"/>
                </a:solidFill>
                <a:latin typeface="Arial"/>
                <a:cs typeface="HelveticaRounded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584" y="1050702"/>
            <a:ext cx="7315200" cy="38904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3C3C3B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1584" y="5579914"/>
            <a:ext cx="7315200" cy="5133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3C3C3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224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50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44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24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10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4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246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4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3352-788E-4683-B46C-31772216138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71B1E-8D55-4820-9C56-D299EA8A4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28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MSP-gen-top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MSP-gen-bottom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751"/>
            <a:ext cx="121920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" descr="MEI_managed_RGB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3189"/>
            <a:ext cx="29972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47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Rounded" pitchFamily="34" charset="0"/>
          <a:ea typeface="ＭＳ Ｐゴシック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Rounded" pitchFamily="34" charset="0"/>
          <a:ea typeface="ＭＳ Ｐゴシック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Rounded" pitchFamily="34" charset="0"/>
          <a:ea typeface="ＭＳ Ｐゴシック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Rounded" pitchFamily="34" charset="0"/>
          <a:ea typeface="ＭＳ Ｐゴシック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2350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2350"/>
          </a:solidFill>
          <a:latin typeface="+mn-lt"/>
          <a:ea typeface="ＭＳ Ｐゴシック" pitchFamily="34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2350"/>
          </a:solidFill>
          <a:latin typeface="+mn-lt"/>
          <a:ea typeface="ＭＳ Ｐゴシック" pitchFamily="34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2350"/>
          </a:solidFill>
          <a:latin typeface="+mn-lt"/>
          <a:ea typeface="ＭＳ Ｐゴシック" pitchFamily="34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350"/>
          </a:solidFill>
          <a:latin typeface="+mn-lt"/>
          <a:ea typeface="ＭＳ Ｐゴシック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350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350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350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35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MSP-gen-top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6289675"/>
            <a:ext cx="32639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47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Rounded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Rounded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Rounded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Rounded" pitchFamily="34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2350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2350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2350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2350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2350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350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350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350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35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OV"/><Relationship Id="rId7" Type="http://schemas.openxmlformats.org/officeDocument/2006/relationships/image" Target="../media/image10.png"/><Relationship Id="rId2" Type="http://schemas.microsoft.com/office/2007/relationships/media" Target="../media/media2.MOV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0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hyperlink" Target="https://www.desmos.com/calculator/oacv5ngszy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04645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chemeClr val="bg2">
                    <a:lumMod val="50000"/>
                  </a:schemeClr>
                </a:solidFill>
              </a:rPr>
              <a:t>Welcome </a:t>
            </a:r>
            <a:r>
              <a:rPr lang="en-GB" sz="4800" b="1" dirty="0" smtClean="0">
                <a:solidFill>
                  <a:schemeClr val="bg2">
                    <a:lumMod val="50000"/>
                  </a:schemeClr>
                </a:solidFill>
              </a:rPr>
              <a:t>to A level Maths </a:t>
            </a:r>
            <a:r>
              <a:rPr lang="en-GB" sz="4800" b="1" dirty="0">
                <a:solidFill>
                  <a:schemeClr val="bg2">
                    <a:lumMod val="50000"/>
                  </a:schemeClr>
                </a:solidFill>
              </a:rPr>
              <a:t>@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409" y="304487"/>
            <a:ext cx="2975788" cy="103678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/>
          <a:srcRect l="30580" t="28965" r="31365" b="14876"/>
          <a:stretch/>
        </p:blipFill>
        <p:spPr bwMode="auto">
          <a:xfrm>
            <a:off x="612967" y="1883540"/>
            <a:ext cx="5745535" cy="4562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Maths 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1149" y="1645759"/>
            <a:ext cx="2438400" cy="43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07038"/>
      </p:ext>
    </p:extLst>
  </p:cSld>
  <p:clrMapOvr>
    <a:masterClrMapping/>
  </p:clrMapOvr>
  <p:transition spd="slow" advTm="189423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23" objId="6"/>
        <p14:triggerEvt type="onClick" time="1823" objId="6"/>
        <p14:stopEvt time="188024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4" y="179389"/>
            <a:ext cx="8158162" cy="77787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dirty="0">
                <a:solidFill>
                  <a:srgbClr val="C00000"/>
                </a:solidFill>
              </a:rPr>
              <a:t>Why study Mathematics A levels?</a:t>
            </a:r>
            <a:endParaRPr lang="en-GB" altLang="en-US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315742" y="860426"/>
            <a:ext cx="8234534" cy="5458778"/>
          </a:xfrm>
        </p:spPr>
        <p:txBody>
          <a:bodyPr/>
          <a:lstStyle/>
          <a:p>
            <a:pPr marL="72900" indent="0" eaLnBrk="1" hangingPunct="1">
              <a:spcAft>
                <a:spcPct val="20000"/>
              </a:spcAft>
              <a:buNone/>
              <a:defRPr/>
            </a:pPr>
            <a:r>
              <a:rPr lang="en-GB" altLang="en-US" sz="2200" b="1" dirty="0"/>
              <a:t>Studying Mathematics will</a:t>
            </a:r>
            <a:r>
              <a:rPr lang="en-GB" altLang="en-US" sz="2200" dirty="0"/>
              <a:t>:</a:t>
            </a:r>
          </a:p>
          <a:p>
            <a:pPr eaLnBrk="1" hangingPunct="1">
              <a:spcAft>
                <a:spcPct val="20000"/>
              </a:spcAft>
              <a:defRPr/>
            </a:pPr>
            <a:r>
              <a:rPr lang="en-GB" altLang="en-US" sz="2200" dirty="0"/>
              <a:t>provide a stimulating and challenging course; </a:t>
            </a:r>
            <a:endParaRPr lang="en-GB" altLang="en-US" sz="2000" dirty="0"/>
          </a:p>
          <a:p>
            <a:pPr eaLnBrk="1" hangingPunct="1">
              <a:spcAft>
                <a:spcPct val="20000"/>
              </a:spcAft>
              <a:defRPr/>
            </a:pPr>
            <a:r>
              <a:rPr lang="en-GB" altLang="en-US" sz="2200" dirty="0"/>
              <a:t>develop key employability skills such as problem-solving, logical reasoning, communication and resilience;</a:t>
            </a:r>
          </a:p>
          <a:p>
            <a:pPr eaLnBrk="1" hangingPunct="1">
              <a:spcAft>
                <a:spcPct val="20000"/>
              </a:spcAft>
              <a:defRPr/>
            </a:pPr>
            <a:r>
              <a:rPr lang="en-GB" altLang="en-US" sz="2200" dirty="0"/>
              <a:t>increase knowledge and understanding of </a:t>
            </a:r>
            <a:r>
              <a:rPr lang="en-GB" altLang="en-US" sz="2200" dirty="0" smtClean="0"/>
              <a:t>mathematical </a:t>
            </a:r>
            <a:r>
              <a:rPr lang="en-GB" altLang="en-US" sz="2200" dirty="0"/>
              <a:t>techniques and their applications;</a:t>
            </a:r>
          </a:p>
          <a:p>
            <a:pPr eaLnBrk="1" hangingPunct="1">
              <a:spcAft>
                <a:spcPct val="20000"/>
              </a:spcAft>
              <a:defRPr/>
            </a:pPr>
            <a:r>
              <a:rPr lang="en-GB" altLang="en-US" sz="2200" dirty="0"/>
              <a:t>support the study of other A level subjects;</a:t>
            </a:r>
          </a:p>
          <a:p>
            <a:pPr eaLnBrk="1" hangingPunct="1">
              <a:spcAft>
                <a:spcPct val="20000"/>
              </a:spcAft>
              <a:defRPr/>
            </a:pPr>
            <a:r>
              <a:rPr lang="en-GB" altLang="en-US" sz="2200" dirty="0"/>
              <a:t>provide excellent preparation for a wide range of university courses;</a:t>
            </a:r>
          </a:p>
          <a:p>
            <a:pPr eaLnBrk="1" hangingPunct="1">
              <a:spcAft>
                <a:spcPct val="20000"/>
              </a:spcAft>
              <a:defRPr/>
            </a:pPr>
            <a:r>
              <a:rPr lang="en-GB" altLang="en-US" sz="2200" dirty="0"/>
              <a:t>lead to a versatile qualification that is well-respected by employers and higher education.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6"/>
          <a:srcRect l="30580" t="28965" r="31365" b="14876"/>
          <a:stretch/>
        </p:blipFill>
        <p:spPr bwMode="auto">
          <a:xfrm>
            <a:off x="9224793" y="179389"/>
            <a:ext cx="2651465" cy="2178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8F59BF-56F6-4109-81E6-7EFEDB0EB766}"/>
              </a:ext>
            </a:extLst>
          </p:cNvPr>
          <p:cNvSpPr txBox="1"/>
          <p:nvPr/>
        </p:nvSpPr>
        <p:spPr>
          <a:xfrm>
            <a:off x="8953500" y="3429000"/>
            <a:ext cx="2651465" cy="3181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Maths video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3300" y="2612571"/>
            <a:ext cx="2088550" cy="37066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1216640" y="2499360"/>
            <a:ext cx="659618" cy="5486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221795"/>
      </p:ext>
    </p:extLst>
  </p:cSld>
  <p:clrMapOvr>
    <a:masterClrMapping/>
  </p:clrMapOvr>
  <p:transition spd="slow" advTm="756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7891" grpId="0" uiExpand="1" build="allAtOnce"/>
    </p:bldLst>
  </p:timing>
  <p:extLst mod="1">
    <p:ext uri="{E180D4A7-C9FB-4DFB-919C-405C955672EB}">
      <p14:showEvtLst xmlns:p14="http://schemas.microsoft.com/office/powerpoint/2010/main">
        <p14:playEvt time="7724" objId="3"/>
        <p14:triggerEvt type="onClick" time="7724" objId="3"/>
        <p14:stopEvt time="7423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4168" y="306771"/>
            <a:ext cx="10876789" cy="778098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What is covered in AS/A level Mathematics?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4168" y="912144"/>
            <a:ext cx="8558395" cy="5016752"/>
          </a:xfrm>
        </p:spPr>
        <p:txBody>
          <a:bodyPr/>
          <a:lstStyle/>
          <a:p>
            <a:pPr marL="72900" indent="0">
              <a:buNone/>
            </a:pPr>
            <a:r>
              <a:rPr lang="en-GB" dirty="0"/>
              <a:t>All of the content in the AS/A level Mathematics qualification is compulsory and is the same for all examination boards.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0249" y="1909088"/>
            <a:ext cx="10239152" cy="1200329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3C3C3B"/>
                </a:solidFill>
                <a:cs typeface="Arial" pitchFamily="34" charset="0"/>
              </a:rPr>
              <a:t>Pure (or Core) Mathematics (66%)</a:t>
            </a:r>
          </a:p>
          <a:p>
            <a:pPr fontAlgn="base">
              <a:spcBef>
                <a:spcPct val="0"/>
              </a:spcBef>
              <a:spcAft>
                <a:spcPct val="20000"/>
              </a:spcAft>
              <a:defRPr/>
            </a:pPr>
            <a:r>
              <a:rPr lang="en-GB" altLang="en-US" sz="2400" dirty="0">
                <a:solidFill>
                  <a:srgbClr val="000000"/>
                </a:solidFill>
                <a:cs typeface="Arial" pitchFamily="34" charset="0"/>
              </a:rPr>
              <a:t>methods and techniques which underpin the study of all other areas of </a:t>
            </a:r>
            <a:r>
              <a:rPr lang="en-GB" altLang="en-US" sz="2400" dirty="0" smtClean="0">
                <a:solidFill>
                  <a:srgbClr val="000000"/>
                </a:solidFill>
                <a:cs typeface="Arial" pitchFamily="34" charset="0"/>
              </a:rPr>
              <a:t>mathematics </a:t>
            </a:r>
            <a:r>
              <a:rPr lang="en-GB" altLang="en-US" sz="2400" dirty="0">
                <a:solidFill>
                  <a:srgbClr val="000000"/>
                </a:solidFill>
                <a:cs typeface="Arial" pitchFamily="34" charset="0"/>
              </a:rPr>
              <a:t>such as, proof, algebra, trigonometry, calculus, and vectors.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0249" y="3318827"/>
            <a:ext cx="10239152" cy="120032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3C3C3B"/>
                </a:solidFill>
                <a:cs typeface="Arial" pitchFamily="34" charset="0"/>
              </a:rPr>
              <a:t>Statistics (17%)</a:t>
            </a:r>
          </a:p>
          <a:p>
            <a:pPr fontAlgn="base">
              <a:spcBef>
                <a:spcPct val="0"/>
              </a:spcBef>
              <a:spcAft>
                <a:spcPct val="20000"/>
              </a:spcAft>
              <a:defRPr/>
            </a:pPr>
            <a:r>
              <a:rPr lang="en-GB" altLang="en-US" sz="2400" dirty="0">
                <a:solidFill>
                  <a:srgbClr val="000000"/>
                </a:solidFill>
                <a:cs typeface="Arial" pitchFamily="34" charset="0"/>
              </a:rPr>
              <a:t>statistical sampling, data analysis and representation and probability leading to the study of statistical distributions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0249" y="4728566"/>
            <a:ext cx="10239152" cy="1200329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3C3C3B"/>
                </a:solidFill>
                <a:cs typeface="Arial" pitchFamily="34" charset="0"/>
              </a:rPr>
              <a:t>Mechanics (17%)</a:t>
            </a:r>
          </a:p>
          <a:p>
            <a:pPr fontAlgn="base">
              <a:spcBef>
                <a:spcPct val="0"/>
              </a:spcBef>
              <a:spcAft>
                <a:spcPct val="20000"/>
              </a:spcAft>
              <a:defRPr/>
            </a:pPr>
            <a:r>
              <a:rPr lang="en-GB" altLang="en-US" sz="2400" dirty="0">
                <a:solidFill>
                  <a:srgbClr val="000000"/>
                </a:solidFill>
                <a:cs typeface="Arial" pitchFamily="34" charset="0"/>
              </a:rPr>
              <a:t>the study of the physical world, modelling the motion of objects and the forces acting on them.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08849" y="6011049"/>
            <a:ext cx="494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/>
              <a:t>Our exam board is </a:t>
            </a:r>
            <a:r>
              <a:rPr lang="en-GB" sz="2800" b="1" dirty="0">
                <a:solidFill>
                  <a:srgbClr val="FF0000"/>
                </a:solidFill>
              </a:rPr>
              <a:t>Edexcel 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5"/>
          <a:srcRect l="30580" t="28965" r="31365" b="14876"/>
          <a:stretch/>
        </p:blipFill>
        <p:spPr bwMode="auto">
          <a:xfrm>
            <a:off x="9975974" y="151725"/>
            <a:ext cx="2099015" cy="1757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urse content 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9" y="60110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05911"/>
      </p:ext>
    </p:extLst>
  </p:cSld>
  <p:clrMapOvr>
    <a:masterClrMapping/>
  </p:clrMapOvr>
  <p:transition spd="slow" advTm="51505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19" objId="7"/>
        <p14:triggerEvt type="onClick" time="2319" objId="7"/>
        <p14:stopEvt time="51452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568CDE-26EB-4EEA-A8E3-0CB79B48DDCD}"/>
              </a:ext>
            </a:extLst>
          </p:cNvPr>
          <p:cNvSpPr txBox="1"/>
          <p:nvPr/>
        </p:nvSpPr>
        <p:spPr>
          <a:xfrm>
            <a:off x="257174" y="200025"/>
            <a:ext cx="113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asked year 12 what advice they would give to someone thinking about studying A level maths – they said: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E2F8BBE-4B59-4969-933F-04B3140F719A}"/>
              </a:ext>
            </a:extLst>
          </p:cNvPr>
          <p:cNvSpPr/>
          <p:nvPr/>
        </p:nvSpPr>
        <p:spPr bwMode="auto">
          <a:xfrm>
            <a:off x="6096000" y="821772"/>
            <a:ext cx="5438775" cy="1209675"/>
          </a:xfrm>
          <a:prstGeom prst="wedgeRoundRectCallout">
            <a:avLst>
              <a:gd name="adj1" fmla="val 51140"/>
              <a:gd name="adj2" fmla="val 151561"/>
              <a:gd name="adj3" fmla="val 1666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There is a lot of algebra and you need to understand mathematical concepts, as well as being able to use them.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2F7C218-D50A-4D0E-971B-04DAA96E3148}"/>
              </a:ext>
            </a:extLst>
          </p:cNvPr>
          <p:cNvSpPr/>
          <p:nvPr/>
        </p:nvSpPr>
        <p:spPr bwMode="auto">
          <a:xfrm>
            <a:off x="156309" y="1881871"/>
            <a:ext cx="5744306" cy="1400175"/>
          </a:xfrm>
          <a:prstGeom prst="wedgeRoundRectCallout">
            <a:avLst>
              <a:gd name="adj1" fmla="val -46703"/>
              <a:gd name="adj2" fmla="val 9390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You need to 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be prepared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for constant hard work. ASK QUESTIONS.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You have to have a positive,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strong minded mind set.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2C463C1-A020-4CB9-877A-BE6F724210D5}"/>
              </a:ext>
            </a:extLst>
          </p:cNvPr>
          <p:cNvSpPr/>
          <p:nvPr/>
        </p:nvSpPr>
        <p:spPr bwMode="auto">
          <a:xfrm>
            <a:off x="7171668" y="3564079"/>
            <a:ext cx="3743325" cy="871538"/>
          </a:xfrm>
          <a:prstGeom prst="wedgeRoundRectCallout">
            <a:avLst>
              <a:gd name="adj1" fmla="val 77393"/>
              <a:gd name="adj2" fmla="val 104288"/>
              <a:gd name="adj3" fmla="val 16667"/>
            </a:avLst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ea typeface="ＭＳ Ｐゴシック" charset="0"/>
              </a:rPr>
              <a:t>Ensure you have the academic ability to cope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8088EA8-4B25-4981-BF49-791C36454B52}"/>
              </a:ext>
            </a:extLst>
          </p:cNvPr>
          <p:cNvSpPr/>
          <p:nvPr/>
        </p:nvSpPr>
        <p:spPr bwMode="auto">
          <a:xfrm>
            <a:off x="568691" y="5096852"/>
            <a:ext cx="5438775" cy="914397"/>
          </a:xfrm>
          <a:prstGeom prst="wedgeRoundRectCallout">
            <a:avLst>
              <a:gd name="adj1" fmla="val -46178"/>
              <a:gd name="adj2" fmla="val 136915"/>
              <a:gd name="adj3" fmla="val 16667"/>
            </a:avLst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ea typeface="ＭＳ Ｐゴシック" charset="0"/>
              </a:rPr>
              <a:t>Keep revising from the beginning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ea typeface="ＭＳ Ｐゴシック" charset="0"/>
              </a:rPr>
              <a:t>Sort any problems out before it is too late.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0E6E12B-EDE6-4921-8819-CC941280624C}"/>
              </a:ext>
            </a:extLst>
          </p:cNvPr>
          <p:cNvSpPr/>
          <p:nvPr/>
        </p:nvSpPr>
        <p:spPr bwMode="auto">
          <a:xfrm>
            <a:off x="6243802" y="4683630"/>
            <a:ext cx="5068632" cy="1178638"/>
          </a:xfrm>
          <a:prstGeom prst="wedgeRoundRectCallout">
            <a:avLst>
              <a:gd name="adj1" fmla="val 64688"/>
              <a:gd name="adj2" fmla="val 5966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Consider</a:t>
            </a: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 if you enjoy the last question on a GCSE paper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.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If not, DO </a:t>
            </a:r>
            <a:r>
              <a:rPr kumimoji="0" lang="en-GB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NOT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 TAKE A</a:t>
            </a: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 LEVEL MATHS 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charset="0"/>
            </a:endParaRPr>
          </a:p>
        </p:txBody>
      </p:sp>
      <p:sp>
        <p:nvSpPr>
          <p:cNvPr id="8" name="Speech Bubble: Rectangle with Corners Rounded 3">
            <a:extLst>
              <a:ext uri="{FF2B5EF4-FFF2-40B4-BE49-F238E27FC236}">
                <a16:creationId xmlns:a16="http://schemas.microsoft.com/office/drawing/2014/main" id="{82F7C218-D50A-4D0E-971B-04DAA96E3148}"/>
              </a:ext>
            </a:extLst>
          </p:cNvPr>
          <p:cNvSpPr/>
          <p:nvPr/>
        </p:nvSpPr>
        <p:spPr bwMode="auto">
          <a:xfrm>
            <a:off x="1412753" y="3777859"/>
            <a:ext cx="5438775" cy="845226"/>
          </a:xfrm>
          <a:prstGeom prst="wedgeRoundRectCallout">
            <a:avLst>
              <a:gd name="adj1" fmla="val -46703"/>
              <a:gd name="adj2" fmla="val 93909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It’s not a course </a:t>
            </a:r>
            <a:r>
              <a:rPr lang="en-GB" sz="2000" dirty="0">
                <a:ea typeface="ＭＳ Ｐゴシック" charset="0"/>
              </a:rPr>
              <a:t>you can just pass </a:t>
            </a:r>
            <a:r>
              <a:rPr lang="en-GB" sz="2000" dirty="0" smtClean="0">
                <a:ea typeface="ＭＳ Ｐゴシック" charset="0"/>
              </a:rPr>
              <a:t>through, you have to persevere and be patient 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.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charset="0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2C463C1-A020-4CB9-877A-BE6F724210D5}"/>
              </a:ext>
            </a:extLst>
          </p:cNvPr>
          <p:cNvSpPr/>
          <p:nvPr/>
        </p:nvSpPr>
        <p:spPr bwMode="auto">
          <a:xfrm>
            <a:off x="1269125" y="629401"/>
            <a:ext cx="4738342" cy="537247"/>
          </a:xfrm>
          <a:prstGeom prst="wedgeRoundRectCallout">
            <a:avLst>
              <a:gd name="adj1" fmla="val -70582"/>
              <a:gd name="adj2" fmla="val 129496"/>
              <a:gd name="adj3" fmla="val 16667"/>
            </a:avLst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It’s</a:t>
            </a: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 a big step up from maths at GCSE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charset="0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22C463C1-A020-4CB9-877A-BE6F724210D5}"/>
              </a:ext>
            </a:extLst>
          </p:cNvPr>
          <p:cNvSpPr/>
          <p:nvPr/>
        </p:nvSpPr>
        <p:spPr bwMode="auto">
          <a:xfrm>
            <a:off x="6007466" y="2675122"/>
            <a:ext cx="3743325" cy="475876"/>
          </a:xfrm>
          <a:prstGeom prst="wedgeRoundRectCallout">
            <a:avLst>
              <a:gd name="adj1" fmla="val 100135"/>
              <a:gd name="adj2" fmla="val 122427"/>
              <a:gd name="adj3" fmla="val 16667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Make</a:t>
            </a: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</a:rPr>
              <a:t> sure you like maths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charset="0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22C463C1-A020-4CB9-877A-BE6F724210D5}"/>
              </a:ext>
            </a:extLst>
          </p:cNvPr>
          <p:cNvSpPr/>
          <p:nvPr/>
        </p:nvSpPr>
        <p:spPr bwMode="auto">
          <a:xfrm>
            <a:off x="6007465" y="6098097"/>
            <a:ext cx="6092569" cy="475876"/>
          </a:xfrm>
          <a:prstGeom prst="wedgeRoundRectCallout">
            <a:avLst>
              <a:gd name="adj1" fmla="val 692"/>
              <a:gd name="adj2" fmla="val 94267"/>
              <a:gd name="adj3" fmla="val 16667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>
                <a:ea typeface="ＭＳ Ｐゴシック" charset="0"/>
              </a:rPr>
              <a:t>Don’t expect the work you do in class to be enough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charset="0"/>
            </a:endParaRPr>
          </a:p>
        </p:txBody>
      </p:sp>
      <p:pic>
        <p:nvPicPr>
          <p:cNvPr id="12" name="slide 4 student voi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075" y="6011249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7718013"/>
      </p:ext>
    </p:extLst>
  </p:cSld>
  <p:clrMapOvr>
    <a:masterClrMapping/>
  </p:clrMapOvr>
  <p:transition spd="slow" advTm="4256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79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58537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  <p:extLst mod="1">
    <p:ext uri="{E180D4A7-C9FB-4DFB-919C-405C955672EB}">
      <p14:showEvtLst xmlns:p14="http://schemas.microsoft.com/office/powerpoint/2010/main">
        <p14:playEvt time="3960" objId="12"/>
        <p14:triggerEvt type="onClick" time="3960" objId="12"/>
        <p14:stopEvt time="41969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914" t="11928" r="25980" b="19233"/>
          <a:stretch/>
        </p:blipFill>
        <p:spPr>
          <a:xfrm>
            <a:off x="3554569" y="0"/>
            <a:ext cx="8371268" cy="67349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557009" y="5012171"/>
                <a:ext cx="353568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u="sng" dirty="0" smtClean="0">
                    <a:solidFill>
                      <a:srgbClr val="FF0000"/>
                    </a:solidFill>
                  </a:rPr>
                  <a:t>Extension question: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How does the problem change if the equation of the line becomes:</a:t>
                </a: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−18</m:t>
                    </m:r>
                  </m:oMath>
                </a14:m>
                <a:endParaRPr lang="en-GB" b="0" dirty="0">
                  <a:solidFill>
                    <a:srgbClr val="FF0000"/>
                  </a:solidFill>
                </a:endParaRPr>
              </a:p>
              <a:p>
                <a:pPr marL="342900" indent="-342900">
                  <a:buFontTx/>
                  <a:buAutoNum type="alphaLcParenR"/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−14.5  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?</a:t>
                </a:r>
              </a:p>
              <a:p>
                <a:pPr marL="342900" indent="-342900">
                  <a:buAutoNum type="alphaLcParenR"/>
                </a:pPr>
                <a:endParaRPr lang="en-GB" dirty="0"/>
              </a:p>
              <a:p>
                <a:pPr marL="342900" indent="-342900">
                  <a:buAutoNum type="alphaLcParenR"/>
                </a:pPr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009" y="5012171"/>
                <a:ext cx="3535680" cy="2123658"/>
              </a:xfrm>
              <a:prstGeom prst="rect">
                <a:avLst/>
              </a:prstGeom>
              <a:blipFill>
                <a:blip r:embed="rId5"/>
                <a:stretch>
                  <a:fillRect l="-2759" t="-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3228" y="2716707"/>
            <a:ext cx="4215195" cy="2125259"/>
          </a:xfrm>
        </p:spPr>
        <p:txBody>
          <a:bodyPr>
            <a:noAutofit/>
          </a:bodyPr>
          <a:lstStyle/>
          <a:p>
            <a:endParaRPr lang="en-GB" sz="5400" dirty="0"/>
          </a:p>
          <a:p>
            <a:r>
              <a:rPr lang="en-GB" sz="2800" dirty="0">
                <a:solidFill>
                  <a:srgbClr val="FF0000"/>
                </a:solidFill>
              </a:rPr>
              <a:t>Find the coordinates of the 8 points labelled A - H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6"/>
          <a:srcRect l="30580" t="28965" r="31365" b="14876"/>
          <a:stretch/>
        </p:blipFill>
        <p:spPr bwMode="auto">
          <a:xfrm>
            <a:off x="158410" y="128588"/>
            <a:ext cx="2099015" cy="1757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lide 5 algebraic graph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410" y="59110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81900"/>
      </p:ext>
    </p:extLst>
  </p:cSld>
  <p:clrMapOvr>
    <a:masterClrMapping/>
  </p:clrMapOvr>
  <p:transition spd="slow" advTm="91736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73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491" objId="2"/>
        <p14:triggerEvt type="onClick" time="4491" objId="2"/>
        <p14:stopEvt time="90276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914" t="11928" r="25980" b="19233"/>
          <a:stretch/>
        </p:blipFill>
        <p:spPr>
          <a:xfrm>
            <a:off x="3554569" y="0"/>
            <a:ext cx="8371268" cy="67349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410" y="5355855"/>
            <a:ext cx="4986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https://www.desmos.com/calculator/oacv5ngszy</a:t>
            </a:r>
            <a:r>
              <a:rPr lang="en-GB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540581" y="4734342"/>
                <a:ext cx="353568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u="sng" dirty="0" smtClean="0">
                    <a:solidFill>
                      <a:srgbClr val="FF0000"/>
                    </a:solidFill>
                  </a:rPr>
                  <a:t>Extension question: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How does the problem change if the equation of the line becomes:</a:t>
                </a: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−18</m:t>
                    </m:r>
                  </m:oMath>
                </a14:m>
                <a:endParaRPr lang="en-GB" b="0" dirty="0">
                  <a:solidFill>
                    <a:srgbClr val="FF0000"/>
                  </a:solidFill>
                </a:endParaRPr>
              </a:p>
              <a:p>
                <a:pPr marL="342900" indent="-342900">
                  <a:buFontTx/>
                  <a:buAutoNum type="alphaLcParenR"/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−14.5  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?</a:t>
                </a:r>
              </a:p>
              <a:p>
                <a:pPr marL="342900" indent="-342900">
                  <a:buAutoNum type="alphaLcParenR"/>
                </a:pPr>
                <a:endParaRPr lang="en-GB" dirty="0"/>
              </a:p>
              <a:p>
                <a:pPr marL="342900" indent="-342900">
                  <a:buAutoNum type="alphaLcParenR"/>
                </a:pPr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0581" y="4734342"/>
                <a:ext cx="3535680" cy="2123658"/>
              </a:xfrm>
              <a:prstGeom prst="rect">
                <a:avLst/>
              </a:prstGeom>
              <a:blipFill>
                <a:blip r:embed="rId6"/>
                <a:stretch>
                  <a:fillRect l="-2586" t="-2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520" y="2914107"/>
            <a:ext cx="2752155" cy="1506951"/>
          </a:xfrm>
        </p:spPr>
        <p:txBody>
          <a:bodyPr>
            <a:noAutofit/>
          </a:bodyPr>
          <a:lstStyle/>
          <a:p>
            <a:endParaRPr lang="en-GB" sz="5400" dirty="0"/>
          </a:p>
          <a:p>
            <a:r>
              <a:rPr lang="en-GB" sz="1800" dirty="0">
                <a:solidFill>
                  <a:srgbClr val="FF0000"/>
                </a:solidFill>
              </a:rPr>
              <a:t>Find the coordinates of the 8 points labelled A - H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7"/>
          <a:srcRect l="30580" t="28965" r="31365" b="14876"/>
          <a:stretch/>
        </p:blipFill>
        <p:spPr bwMode="auto">
          <a:xfrm>
            <a:off x="158410" y="128588"/>
            <a:ext cx="2099015" cy="1757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761" y="4821978"/>
            <a:ext cx="45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Click on the link below to take you to an interactive graph plotter for these functions</a:t>
            </a:r>
            <a:endParaRPr lang="en-GB" dirty="0"/>
          </a:p>
        </p:txBody>
      </p:sp>
      <p:pic>
        <p:nvPicPr>
          <p:cNvPr id="8" name="slide 6 desm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761" y="6154738"/>
            <a:ext cx="265582" cy="26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7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624">
        <p:fade/>
      </p:transition>
    </mc:Choice>
    <mc:Fallback>
      <p:transition spd="med" advTm="28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09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41" objId="8"/>
        <p14:triggerEvt type="onClick" time="2841" objId="8"/>
        <p14:stopEvt time="28169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ock phot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210" y="3446109"/>
            <a:ext cx="1646391" cy="264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5"/>
          <a:srcRect l="48229" t="12227" r="20169" b="7847"/>
          <a:stretch/>
        </p:blipFill>
        <p:spPr bwMode="auto">
          <a:xfrm>
            <a:off x="5191841" y="3591501"/>
            <a:ext cx="1776837" cy="2297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10" y="3591501"/>
            <a:ext cx="3568570" cy="2496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6805" t="24428" r="26970" b="30854"/>
          <a:stretch/>
        </p:blipFill>
        <p:spPr>
          <a:xfrm>
            <a:off x="2650933" y="853363"/>
            <a:ext cx="4675480" cy="254298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8"/>
          <a:srcRect l="30580" t="28965" r="31365" b="14876"/>
          <a:stretch/>
        </p:blipFill>
        <p:spPr bwMode="auto">
          <a:xfrm>
            <a:off x="336863" y="1115214"/>
            <a:ext cx="2099015" cy="1757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6864" y="128588"/>
            <a:ext cx="7605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If you are now missing maths too much and want some more to think about, take a look at the problem </a:t>
            </a:r>
            <a:r>
              <a:rPr lang="en-GB" dirty="0" smtClean="0">
                <a:solidFill>
                  <a:srgbClr val="FF0000"/>
                </a:solidFill>
              </a:rPr>
              <a:t>below: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8329" y="5765074"/>
            <a:ext cx="260386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Supporting revision from GCSE Higher tier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964475" y="5765074"/>
            <a:ext cx="260386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 good affordable calculator for </a:t>
            </a:r>
            <a:r>
              <a:rPr lang="en-GB" smtClean="0"/>
              <a:t>A level 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61455">
            <a:off x="1055961" y="3759832"/>
            <a:ext cx="1569429" cy="2160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4426">
            <a:off x="2142033" y="4131073"/>
            <a:ext cx="1411018" cy="1844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183" y="5765074"/>
            <a:ext cx="260386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Flying start </a:t>
            </a:r>
          </a:p>
          <a:p>
            <a:pPr algn="ctr"/>
            <a:r>
              <a:rPr lang="en-GB" dirty="0" smtClean="0"/>
              <a:t>NUAST website files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 rot="19730388">
            <a:off x="7702426" y="3750651"/>
            <a:ext cx="283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i="1" dirty="0"/>
              <a:t>Casio </a:t>
            </a:r>
            <a:r>
              <a:rPr lang="en-GB" b="1" i="1" dirty="0" err="1"/>
              <a:t>Classwiz</a:t>
            </a:r>
            <a:r>
              <a:rPr lang="en-GB" b="1" i="1" dirty="0"/>
              <a:t> calculator</a:t>
            </a:r>
            <a:r>
              <a:rPr lang="en-GB" dirty="0"/>
              <a:t> for A level fx991EX</a:t>
            </a:r>
          </a:p>
        </p:txBody>
      </p:sp>
      <p:pic>
        <p:nvPicPr>
          <p:cNvPr id="14" name="Maths Vide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83337" y="0"/>
            <a:ext cx="1674899" cy="29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55731"/>
      </p:ext>
    </p:extLst>
  </p:cSld>
  <p:clrMapOvr>
    <a:masterClrMapping/>
  </p:clrMapOvr>
  <p:transition spd="slow" advTm="127093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25" objId="14"/>
        <p14:triggerEvt type="onClick" time="2825" objId="14"/>
        <p14:stopEvt time="124752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6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D2002A"/>
      </a:hlink>
      <a:folHlink>
        <a:srgbClr val="3C3C3B"/>
      </a:folHlink>
    </a:clrScheme>
    <a:fontScheme name="Custom 1">
      <a:majorFont>
        <a:latin typeface="HelveticaRounde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D2002A"/>
      </a:hlink>
      <a:folHlink>
        <a:srgbClr val="3C3C3B"/>
      </a:folHlink>
    </a:clrScheme>
    <a:fontScheme name="Custom 1">
      <a:majorFont>
        <a:latin typeface="HelveticaRounde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504</Words>
  <Application>Microsoft Office PowerPoint</Application>
  <PresentationFormat>Widescreen</PresentationFormat>
  <Paragraphs>54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MS PGothic</vt:lpstr>
      <vt:lpstr>MS PGothic</vt:lpstr>
      <vt:lpstr>Arial</vt:lpstr>
      <vt:lpstr>Calibri</vt:lpstr>
      <vt:lpstr>Calibri Light</vt:lpstr>
      <vt:lpstr>Cambria Math</vt:lpstr>
      <vt:lpstr>HelveticaRounded</vt:lpstr>
      <vt:lpstr>HelveticaRounded Bold</vt:lpstr>
      <vt:lpstr>HelveticaRounded BoldObl</vt:lpstr>
      <vt:lpstr>Times</vt:lpstr>
      <vt:lpstr>Wingdings</vt:lpstr>
      <vt:lpstr>Office Theme</vt:lpstr>
      <vt:lpstr>Blank Presentation</vt:lpstr>
      <vt:lpstr>1_Blank Presentation</vt:lpstr>
      <vt:lpstr>Welcome to A level Maths @</vt:lpstr>
      <vt:lpstr>Why study Mathematics A levels?</vt:lpstr>
      <vt:lpstr>What is covered in AS/A level Mathematics?</vt:lpstr>
      <vt:lpstr>PowerPoint Presentation</vt:lpstr>
      <vt:lpstr>PowerPoint Presentation</vt:lpstr>
      <vt:lpstr>PowerPoint Presentation</vt:lpstr>
      <vt:lpstr>PowerPoint Presentation</vt:lpstr>
    </vt:vector>
  </TitlesOfParts>
  <Company>Djanogly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Watts</dc:creator>
  <cp:lastModifiedBy>P Barr Staff 8924004</cp:lastModifiedBy>
  <cp:revision>59</cp:revision>
  <cp:lastPrinted>2018-07-02T10:56:26Z</cp:lastPrinted>
  <dcterms:created xsi:type="dcterms:W3CDTF">2017-06-28T14:26:29Z</dcterms:created>
  <dcterms:modified xsi:type="dcterms:W3CDTF">2020-06-25T13:56:30Z</dcterms:modified>
</cp:coreProperties>
</file>