
<file path=[Content_Types].xml><?xml version="1.0" encoding="utf-8"?>
<Types xmlns="http://schemas.openxmlformats.org/package/2006/content-types">
  <Default Extension="png" ContentType="image/png"/>
  <Default Extension="jpeg" ContentType="image/jpeg"/>
  <Default Extension="MOV" ContentType="video/quicktime"/>
  <Default Extension="m4a" ContentType="audio/mp4"/>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4"/>
  </p:notesMasterIdLst>
  <p:sldIdLst>
    <p:sldId id="256" r:id="rId3"/>
    <p:sldId id="264" r:id="rId4"/>
    <p:sldId id="257" r:id="rId5"/>
    <p:sldId id="266" r:id="rId6"/>
    <p:sldId id="267" r:id="rId7"/>
    <p:sldId id="258" r:id="rId8"/>
    <p:sldId id="259" r:id="rId9"/>
    <p:sldId id="260" r:id="rId10"/>
    <p:sldId id="262" r:id="rId11"/>
    <p:sldId id="263" r:id="rId12"/>
    <p:sldId id="26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FF"/>
    <a:srgbClr val="B7FE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B1EF4C-2430-41E1-8254-F5D41CBD23ED}" type="datetimeFigureOut">
              <a:rPr lang="en-GB" smtClean="0"/>
              <a:t>25/06/2020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518278-F956-40F5-8572-EF2EF4E59B64}" type="slidenum">
              <a:rPr lang="en-GB" smtClean="0"/>
              <a:t>‹#›</a:t>
            </a:fld>
            <a:endParaRPr lang="en-GB"/>
          </a:p>
        </p:txBody>
      </p:sp>
    </p:spTree>
    <p:extLst>
      <p:ext uri="{BB962C8B-B14F-4D97-AF65-F5344CB8AC3E}">
        <p14:creationId xmlns:p14="http://schemas.microsoft.com/office/powerpoint/2010/main" val="2335460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p:spPr>
        <p:txBody>
          <a:bodyPr/>
          <a:lstStyle/>
          <a:p>
            <a:endParaRPr lang="en-GB" alt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fld id="{A0C1EF6E-294E-4335-8E6E-FB2748AF5F46}" type="slidenum">
              <a:rPr lang="en-US" altLang="en-US">
                <a:solidFill>
                  <a:prstClr val="black"/>
                </a:solidFill>
              </a:rPr>
              <a:pPr eaLnBrk="1" hangingPunct="1"/>
              <a:t>2</a:t>
            </a:fld>
            <a:endParaRPr lang="en-US" altLang="en-US">
              <a:solidFill>
                <a:prstClr val="black"/>
              </a:solidFill>
            </a:endParaRPr>
          </a:p>
        </p:txBody>
      </p:sp>
    </p:spTree>
    <p:extLst>
      <p:ext uri="{BB962C8B-B14F-4D97-AF65-F5344CB8AC3E}">
        <p14:creationId xmlns:p14="http://schemas.microsoft.com/office/powerpoint/2010/main" val="5832160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1DD87F0-C42B-44E0-AE4D-B1BB3551CAE8}" type="datetimeFigureOut">
              <a:rPr lang="en-GB" smtClean="0"/>
              <a:t>25/06/2020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D4A2B33-6FA7-4959-B46E-8144EBA55094}" type="slidenum">
              <a:rPr lang="en-GB" smtClean="0"/>
              <a:t>‹#›</a:t>
            </a:fld>
            <a:endParaRPr lang="en-GB"/>
          </a:p>
        </p:txBody>
      </p:sp>
    </p:spTree>
    <p:extLst>
      <p:ext uri="{BB962C8B-B14F-4D97-AF65-F5344CB8AC3E}">
        <p14:creationId xmlns:p14="http://schemas.microsoft.com/office/powerpoint/2010/main" val="27220010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1DD87F0-C42B-44E0-AE4D-B1BB3551CAE8}" type="datetimeFigureOut">
              <a:rPr lang="en-GB" smtClean="0"/>
              <a:t>25/06/2020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D4A2B33-6FA7-4959-B46E-8144EBA55094}" type="slidenum">
              <a:rPr lang="en-GB" smtClean="0"/>
              <a:t>‹#›</a:t>
            </a:fld>
            <a:endParaRPr lang="en-GB"/>
          </a:p>
        </p:txBody>
      </p:sp>
    </p:spTree>
    <p:extLst>
      <p:ext uri="{BB962C8B-B14F-4D97-AF65-F5344CB8AC3E}">
        <p14:creationId xmlns:p14="http://schemas.microsoft.com/office/powerpoint/2010/main" val="1150161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1DD87F0-C42B-44E0-AE4D-B1BB3551CAE8}" type="datetimeFigureOut">
              <a:rPr lang="en-GB" smtClean="0"/>
              <a:t>25/06/2020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D4A2B33-6FA7-4959-B46E-8144EBA55094}" type="slidenum">
              <a:rPr lang="en-GB" smtClean="0"/>
              <a:t>‹#›</a:t>
            </a:fld>
            <a:endParaRPr lang="en-GB"/>
          </a:p>
        </p:txBody>
      </p:sp>
    </p:spTree>
    <p:extLst>
      <p:ext uri="{BB962C8B-B14F-4D97-AF65-F5344CB8AC3E}">
        <p14:creationId xmlns:p14="http://schemas.microsoft.com/office/powerpoint/2010/main" val="40047249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Picture 4" descr="FMSP-Title-(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08550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4" name="Picture Placeholder 2"/>
          <p:cNvSpPr>
            <a:spLocks noGrp="1"/>
          </p:cNvSpPr>
          <p:nvPr>
            <p:ph type="pic" idx="1"/>
          </p:nvPr>
        </p:nvSpPr>
        <p:spPr>
          <a:xfrm>
            <a:off x="1" y="1268759"/>
            <a:ext cx="5716249" cy="3960440"/>
          </a:xfrm>
          <a:custGeom>
            <a:avLst/>
            <a:gdLst>
              <a:gd name="connsiteX0" fmla="*/ 0 w 4283968"/>
              <a:gd name="connsiteY0" fmla="*/ 0 h 3960440"/>
              <a:gd name="connsiteX1" fmla="*/ 4283968 w 4283968"/>
              <a:gd name="connsiteY1" fmla="*/ 0 h 3960440"/>
              <a:gd name="connsiteX2" fmla="*/ 4283968 w 4283968"/>
              <a:gd name="connsiteY2" fmla="*/ 3960440 h 3960440"/>
              <a:gd name="connsiteX3" fmla="*/ 0 w 4283968"/>
              <a:gd name="connsiteY3" fmla="*/ 3960440 h 3960440"/>
              <a:gd name="connsiteX4" fmla="*/ 0 w 4283968"/>
              <a:gd name="connsiteY4" fmla="*/ 0 h 3960440"/>
              <a:gd name="connsiteX0" fmla="*/ 0 w 4283968"/>
              <a:gd name="connsiteY0" fmla="*/ 0 h 3960440"/>
              <a:gd name="connsiteX1" fmla="*/ 4283968 w 4283968"/>
              <a:gd name="connsiteY1" fmla="*/ 0 h 3960440"/>
              <a:gd name="connsiteX2" fmla="*/ 3691301 w 4283968"/>
              <a:gd name="connsiteY2" fmla="*/ 3960440 h 3960440"/>
              <a:gd name="connsiteX3" fmla="*/ 0 w 4283968"/>
              <a:gd name="connsiteY3" fmla="*/ 3960440 h 3960440"/>
              <a:gd name="connsiteX4" fmla="*/ 0 w 4283968"/>
              <a:gd name="connsiteY4" fmla="*/ 0 h 3960440"/>
              <a:gd name="connsiteX0" fmla="*/ 0 w 4283968"/>
              <a:gd name="connsiteY0" fmla="*/ 0 h 3960440"/>
              <a:gd name="connsiteX1" fmla="*/ 4283968 w 4283968"/>
              <a:gd name="connsiteY1" fmla="*/ 0 h 3960440"/>
              <a:gd name="connsiteX2" fmla="*/ 3729691 w 4283968"/>
              <a:gd name="connsiteY2" fmla="*/ 3719518 h 3960440"/>
              <a:gd name="connsiteX3" fmla="*/ 3691301 w 4283968"/>
              <a:gd name="connsiteY3" fmla="*/ 3960440 h 3960440"/>
              <a:gd name="connsiteX4" fmla="*/ 0 w 4283968"/>
              <a:gd name="connsiteY4" fmla="*/ 3960440 h 3960440"/>
              <a:gd name="connsiteX5" fmla="*/ 0 w 4283968"/>
              <a:gd name="connsiteY5" fmla="*/ 0 h 3960440"/>
              <a:gd name="connsiteX0" fmla="*/ 0 w 4287080"/>
              <a:gd name="connsiteY0" fmla="*/ 0 h 3960440"/>
              <a:gd name="connsiteX1" fmla="*/ 4283968 w 4287080"/>
              <a:gd name="connsiteY1" fmla="*/ 0 h 3960440"/>
              <a:gd name="connsiteX2" fmla="*/ 4287080 w 4287080"/>
              <a:gd name="connsiteY2" fmla="*/ 3959407 h 3960440"/>
              <a:gd name="connsiteX3" fmla="*/ 3691301 w 4287080"/>
              <a:gd name="connsiteY3" fmla="*/ 3960440 h 3960440"/>
              <a:gd name="connsiteX4" fmla="*/ 0 w 4287080"/>
              <a:gd name="connsiteY4" fmla="*/ 3960440 h 3960440"/>
              <a:gd name="connsiteX5" fmla="*/ 0 w 4287080"/>
              <a:gd name="connsiteY5" fmla="*/ 0 h 3960440"/>
              <a:gd name="connsiteX0" fmla="*/ 0 w 4287080"/>
              <a:gd name="connsiteY0" fmla="*/ 0 h 3960440"/>
              <a:gd name="connsiteX1" fmla="*/ 4283968 w 4287080"/>
              <a:gd name="connsiteY1" fmla="*/ 0 h 3960440"/>
              <a:gd name="connsiteX2" fmla="*/ 4287080 w 4287080"/>
              <a:gd name="connsiteY2" fmla="*/ 3451407 h 3960440"/>
              <a:gd name="connsiteX3" fmla="*/ 3691301 w 4287080"/>
              <a:gd name="connsiteY3" fmla="*/ 3960440 h 3960440"/>
              <a:gd name="connsiteX4" fmla="*/ 0 w 4287080"/>
              <a:gd name="connsiteY4" fmla="*/ 3960440 h 3960440"/>
              <a:gd name="connsiteX5" fmla="*/ 0 w 4287080"/>
              <a:gd name="connsiteY5" fmla="*/ 0 h 3960440"/>
              <a:gd name="connsiteX0" fmla="*/ 0 w 4287080"/>
              <a:gd name="connsiteY0" fmla="*/ 0 h 3960440"/>
              <a:gd name="connsiteX1" fmla="*/ 4283968 w 4287080"/>
              <a:gd name="connsiteY1" fmla="*/ 0 h 3960440"/>
              <a:gd name="connsiteX2" fmla="*/ 4287080 w 4287080"/>
              <a:gd name="connsiteY2" fmla="*/ 3451407 h 3960440"/>
              <a:gd name="connsiteX3" fmla="*/ 3691301 w 4287080"/>
              <a:gd name="connsiteY3" fmla="*/ 3960440 h 3960440"/>
              <a:gd name="connsiteX4" fmla="*/ 0 w 4287080"/>
              <a:gd name="connsiteY4" fmla="*/ 3960440 h 3960440"/>
              <a:gd name="connsiteX5" fmla="*/ 0 w 4287080"/>
              <a:gd name="connsiteY5" fmla="*/ 0 h 3960440"/>
              <a:gd name="connsiteX0" fmla="*/ 0 w 4287080"/>
              <a:gd name="connsiteY0" fmla="*/ 0 h 4027489"/>
              <a:gd name="connsiteX1" fmla="*/ 4283968 w 4287080"/>
              <a:gd name="connsiteY1" fmla="*/ 0 h 4027489"/>
              <a:gd name="connsiteX2" fmla="*/ 4287080 w 4287080"/>
              <a:gd name="connsiteY2" fmla="*/ 3451407 h 4027489"/>
              <a:gd name="connsiteX3" fmla="*/ 3691301 w 4287080"/>
              <a:gd name="connsiteY3" fmla="*/ 3960440 h 4027489"/>
              <a:gd name="connsiteX4" fmla="*/ 0 w 4287080"/>
              <a:gd name="connsiteY4" fmla="*/ 3960440 h 4027489"/>
              <a:gd name="connsiteX5" fmla="*/ 0 w 4287080"/>
              <a:gd name="connsiteY5" fmla="*/ 0 h 4027489"/>
              <a:gd name="connsiteX0" fmla="*/ 0 w 4287080"/>
              <a:gd name="connsiteY0" fmla="*/ 0 h 3971230"/>
              <a:gd name="connsiteX1" fmla="*/ 4283968 w 4287080"/>
              <a:gd name="connsiteY1" fmla="*/ 0 h 3971230"/>
              <a:gd name="connsiteX2" fmla="*/ 4287080 w 4287080"/>
              <a:gd name="connsiteY2" fmla="*/ 3451407 h 3971230"/>
              <a:gd name="connsiteX3" fmla="*/ 3691301 w 4287080"/>
              <a:gd name="connsiteY3" fmla="*/ 3960440 h 3971230"/>
              <a:gd name="connsiteX4" fmla="*/ 0 w 4287080"/>
              <a:gd name="connsiteY4" fmla="*/ 3960440 h 3971230"/>
              <a:gd name="connsiteX5" fmla="*/ 0 w 4287080"/>
              <a:gd name="connsiteY5" fmla="*/ 0 h 3971230"/>
              <a:gd name="connsiteX0" fmla="*/ 0 w 4287169"/>
              <a:gd name="connsiteY0" fmla="*/ 0 h 3961951"/>
              <a:gd name="connsiteX1" fmla="*/ 4283968 w 4287169"/>
              <a:gd name="connsiteY1" fmla="*/ 0 h 3961951"/>
              <a:gd name="connsiteX2" fmla="*/ 4287080 w 4287169"/>
              <a:gd name="connsiteY2" fmla="*/ 3451407 h 3961951"/>
              <a:gd name="connsiteX3" fmla="*/ 3691301 w 4287169"/>
              <a:gd name="connsiteY3" fmla="*/ 3960440 h 3961951"/>
              <a:gd name="connsiteX4" fmla="*/ 0 w 4287169"/>
              <a:gd name="connsiteY4" fmla="*/ 3960440 h 3961951"/>
              <a:gd name="connsiteX5" fmla="*/ 0 w 4287169"/>
              <a:gd name="connsiteY5" fmla="*/ 0 h 3961951"/>
              <a:gd name="connsiteX0" fmla="*/ 0 w 4287169"/>
              <a:gd name="connsiteY0" fmla="*/ 0 h 3960676"/>
              <a:gd name="connsiteX1" fmla="*/ 4283968 w 4287169"/>
              <a:gd name="connsiteY1" fmla="*/ 0 h 3960676"/>
              <a:gd name="connsiteX2" fmla="*/ 4287080 w 4287169"/>
              <a:gd name="connsiteY2" fmla="*/ 3310296 h 3960676"/>
              <a:gd name="connsiteX3" fmla="*/ 3691301 w 4287169"/>
              <a:gd name="connsiteY3" fmla="*/ 3960440 h 3960676"/>
              <a:gd name="connsiteX4" fmla="*/ 0 w 4287169"/>
              <a:gd name="connsiteY4" fmla="*/ 3960440 h 3960676"/>
              <a:gd name="connsiteX5" fmla="*/ 0 w 4287169"/>
              <a:gd name="connsiteY5" fmla="*/ 0 h 3960676"/>
              <a:gd name="connsiteX0" fmla="*/ 0 w 4287169"/>
              <a:gd name="connsiteY0" fmla="*/ 0 h 3961726"/>
              <a:gd name="connsiteX1" fmla="*/ 4283968 w 4287169"/>
              <a:gd name="connsiteY1" fmla="*/ 0 h 3961726"/>
              <a:gd name="connsiteX2" fmla="*/ 4287080 w 4287169"/>
              <a:gd name="connsiteY2" fmla="*/ 3444352 h 3961726"/>
              <a:gd name="connsiteX3" fmla="*/ 3691301 w 4287169"/>
              <a:gd name="connsiteY3" fmla="*/ 3960440 h 3961726"/>
              <a:gd name="connsiteX4" fmla="*/ 0 w 4287169"/>
              <a:gd name="connsiteY4" fmla="*/ 3960440 h 3961726"/>
              <a:gd name="connsiteX5" fmla="*/ 0 w 4287169"/>
              <a:gd name="connsiteY5" fmla="*/ 0 h 3961726"/>
              <a:gd name="connsiteX0" fmla="*/ 0 w 4287200"/>
              <a:gd name="connsiteY0" fmla="*/ 0 h 3961726"/>
              <a:gd name="connsiteX1" fmla="*/ 4283968 w 4287200"/>
              <a:gd name="connsiteY1" fmla="*/ 0 h 3961726"/>
              <a:gd name="connsiteX2" fmla="*/ 4287080 w 4287200"/>
              <a:gd name="connsiteY2" fmla="*/ 3444352 h 3961726"/>
              <a:gd name="connsiteX3" fmla="*/ 3768912 w 4287200"/>
              <a:gd name="connsiteY3" fmla="*/ 3960440 h 3961726"/>
              <a:gd name="connsiteX4" fmla="*/ 0 w 4287200"/>
              <a:gd name="connsiteY4" fmla="*/ 3960440 h 3961726"/>
              <a:gd name="connsiteX5" fmla="*/ 0 w 4287200"/>
              <a:gd name="connsiteY5" fmla="*/ 0 h 3961726"/>
              <a:gd name="connsiteX0" fmla="*/ 0 w 4287187"/>
              <a:gd name="connsiteY0" fmla="*/ 0 h 3960440"/>
              <a:gd name="connsiteX1" fmla="*/ 4283968 w 4287187"/>
              <a:gd name="connsiteY1" fmla="*/ 0 h 3960440"/>
              <a:gd name="connsiteX2" fmla="*/ 4287080 w 4287187"/>
              <a:gd name="connsiteY2" fmla="*/ 3444352 h 3960440"/>
              <a:gd name="connsiteX3" fmla="*/ 3768912 w 4287187"/>
              <a:gd name="connsiteY3" fmla="*/ 3960440 h 3960440"/>
              <a:gd name="connsiteX4" fmla="*/ 0 w 4287187"/>
              <a:gd name="connsiteY4" fmla="*/ 3960440 h 3960440"/>
              <a:gd name="connsiteX5" fmla="*/ 0 w 4287187"/>
              <a:gd name="connsiteY5" fmla="*/ 0 h 396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7187" h="3960440">
                <a:moveTo>
                  <a:pt x="0" y="0"/>
                </a:moveTo>
                <a:lnTo>
                  <a:pt x="4283968" y="0"/>
                </a:lnTo>
                <a:cubicBezTo>
                  <a:pt x="4285005" y="1319802"/>
                  <a:pt x="4286043" y="2124550"/>
                  <a:pt x="4287080" y="3444352"/>
                </a:cubicBezTo>
                <a:cubicBezTo>
                  <a:pt x="4293099" y="3966808"/>
                  <a:pt x="4045116" y="3960096"/>
                  <a:pt x="3768912" y="3960440"/>
                </a:cubicBezTo>
                <a:lnTo>
                  <a:pt x="0" y="3960440"/>
                </a:lnTo>
                <a:lnTo>
                  <a:pt x="0" y="0"/>
                </a:lnTo>
                <a:close/>
              </a:path>
            </a:pathLst>
          </a:custGeom>
        </p:spPr>
        <p:txBody>
          <a:bodyPr vert="horz"/>
          <a:lstStyle>
            <a:lvl1pPr marL="0" indent="0">
              <a:buNone/>
              <a:defRPr sz="2400">
                <a:solidFill>
                  <a:srgbClr val="3C3C3B"/>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Tree>
    <p:extLst>
      <p:ext uri="{BB962C8B-B14F-4D97-AF65-F5344CB8AC3E}">
        <p14:creationId xmlns:p14="http://schemas.microsoft.com/office/powerpoint/2010/main" val="8429649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7382" y="817835"/>
            <a:ext cx="10876789" cy="778098"/>
          </a:xfrm>
          <a:prstGeom prst="rect">
            <a:avLst/>
          </a:prstGeom>
        </p:spPr>
        <p:txBody>
          <a:bodyPr vert="horz"/>
          <a:lstStyle>
            <a:lvl1pPr algn="l">
              <a:defRPr lang="en-US" sz="4400" b="0" i="1" kern="1200" dirty="0">
                <a:solidFill>
                  <a:srgbClr val="D2002A"/>
                </a:solidFill>
                <a:latin typeface="Arial"/>
                <a:ea typeface="MS PGothic" pitchFamily="34" charset="-128"/>
                <a:cs typeface="+mn-cs"/>
              </a:defRPr>
            </a:lvl1pPr>
          </a:lstStyle>
          <a:p>
            <a:r>
              <a:rPr lang="en-US" dirty="0"/>
              <a:t>Click to edit Master title style</a:t>
            </a:r>
          </a:p>
        </p:txBody>
      </p:sp>
      <p:sp>
        <p:nvSpPr>
          <p:cNvPr id="3" name="Content Placeholder 2"/>
          <p:cNvSpPr>
            <a:spLocks noGrp="1"/>
          </p:cNvSpPr>
          <p:nvPr>
            <p:ph idx="1"/>
          </p:nvPr>
        </p:nvSpPr>
        <p:spPr>
          <a:xfrm>
            <a:off x="609600" y="1639342"/>
            <a:ext cx="10972800" cy="4525963"/>
          </a:xfrm>
          <a:prstGeom prst="rect">
            <a:avLst/>
          </a:prstGeom>
        </p:spPr>
        <p:txBody>
          <a:bodyPr vert="horz"/>
          <a:lstStyle>
            <a:lvl1pPr marL="342900" indent="-270000">
              <a:spcAft>
                <a:spcPts val="600"/>
              </a:spcAft>
              <a:buClr>
                <a:srgbClr val="D2002A"/>
              </a:buClr>
              <a:buFont typeface="Wingdings" charset="2"/>
              <a:buChar char="§"/>
              <a:defRPr sz="2400" kern="1200" spc="0">
                <a:solidFill>
                  <a:srgbClr val="3C3C3B"/>
                </a:solidFill>
              </a:defRPr>
            </a:lvl1pPr>
            <a:lvl2pPr>
              <a:spcBef>
                <a:spcPts val="572"/>
              </a:spcBef>
              <a:spcAft>
                <a:spcPts val="500"/>
              </a:spcAft>
              <a:buClr>
                <a:srgbClr val="D2002A"/>
              </a:buClr>
              <a:defRPr sz="2400">
                <a:solidFill>
                  <a:srgbClr val="3C3C3B"/>
                </a:solidFill>
              </a:defRPr>
            </a:lvl2pPr>
            <a:lvl3pPr>
              <a:spcBef>
                <a:spcPts val="400"/>
              </a:spcBef>
              <a:spcAft>
                <a:spcPts val="500"/>
              </a:spcAft>
              <a:buClr>
                <a:srgbClr val="D2002A"/>
              </a:buClr>
              <a:defRPr sz="2000" baseline="0">
                <a:solidFill>
                  <a:srgbClr val="3C3C3B"/>
                </a:solidFill>
              </a:defRPr>
            </a:lvl3pPr>
            <a:lvl4pPr>
              <a:buClr>
                <a:srgbClr val="D2002A"/>
              </a:buClr>
              <a:defRPr>
                <a:solidFill>
                  <a:srgbClr val="3C3C3B"/>
                </a:solidFill>
              </a:defRPr>
            </a:lvl4pPr>
            <a:lvl5pPr>
              <a:spcBef>
                <a:spcPts val="432"/>
              </a:spcBef>
              <a:spcAft>
                <a:spcPts val="400"/>
              </a:spcAft>
              <a:buClr>
                <a:srgbClr val="D2002A"/>
              </a:buClr>
              <a:defRPr sz="1800">
                <a:solidFill>
                  <a:srgbClr val="3C3C3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252348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5" name="Title 1"/>
          <p:cNvSpPr>
            <a:spLocks noGrp="1"/>
          </p:cNvSpPr>
          <p:nvPr>
            <p:ph type="title"/>
          </p:nvPr>
        </p:nvSpPr>
        <p:spPr>
          <a:xfrm>
            <a:off x="527381" y="4941169"/>
            <a:ext cx="10363200" cy="1362075"/>
          </a:xfrm>
          <a:prstGeom prst="rect">
            <a:avLst/>
          </a:prstGeom>
        </p:spPr>
        <p:txBody>
          <a:bodyPr vert="horz" anchor="t"/>
          <a:lstStyle>
            <a:lvl1pPr algn="l">
              <a:defRPr sz="4000" b="0" i="1" cap="none">
                <a:solidFill>
                  <a:srgbClr val="D2002A"/>
                </a:solidFill>
                <a:latin typeface="Arial"/>
                <a:cs typeface="HelveticaRounded BoldObl"/>
              </a:defRPr>
            </a:lvl1pPr>
          </a:lstStyle>
          <a:p>
            <a:r>
              <a:rPr lang="en-GB" dirty="0"/>
              <a:t>Click to edit Master title style</a:t>
            </a:r>
            <a:endParaRPr lang="en-US" dirty="0"/>
          </a:p>
        </p:txBody>
      </p:sp>
      <p:sp>
        <p:nvSpPr>
          <p:cNvPr id="6" name="Text Placeholder 2"/>
          <p:cNvSpPr>
            <a:spLocks noGrp="1"/>
          </p:cNvSpPr>
          <p:nvPr>
            <p:ph type="body" idx="1"/>
          </p:nvPr>
        </p:nvSpPr>
        <p:spPr>
          <a:xfrm>
            <a:off x="527381" y="3440982"/>
            <a:ext cx="10363200" cy="1500187"/>
          </a:xfrm>
          <a:prstGeom prst="rect">
            <a:avLst/>
          </a:prstGeom>
        </p:spPr>
        <p:txBody>
          <a:bodyPr vert="horz" anchor="b"/>
          <a:lstStyle>
            <a:lvl1pPr marL="0" indent="0">
              <a:buNone/>
              <a:defRPr sz="2000" b="0" i="0">
                <a:solidFill>
                  <a:srgbClr val="3C3C3B"/>
                </a:solidFill>
                <a:latin typeface="Arial"/>
                <a:cs typeface="Aria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dirty="0"/>
              <a:t>Click to edit Master text styles</a:t>
            </a:r>
          </a:p>
        </p:txBody>
      </p:sp>
    </p:spTree>
    <p:extLst>
      <p:ext uri="{BB962C8B-B14F-4D97-AF65-F5344CB8AC3E}">
        <p14:creationId xmlns:p14="http://schemas.microsoft.com/office/powerpoint/2010/main" val="26506195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7" name="Content Placeholder 2"/>
          <p:cNvSpPr>
            <a:spLocks noGrp="1"/>
          </p:cNvSpPr>
          <p:nvPr>
            <p:ph idx="10"/>
          </p:nvPr>
        </p:nvSpPr>
        <p:spPr>
          <a:xfrm>
            <a:off x="609600" y="1783358"/>
            <a:ext cx="5390389" cy="4741987"/>
          </a:xfrm>
          <a:prstGeom prst="rect">
            <a:avLst/>
          </a:prstGeom>
        </p:spPr>
        <p:txBody>
          <a:bodyPr vert="horz"/>
          <a:lstStyle>
            <a:lvl1pPr marL="342900" indent="-270000">
              <a:spcAft>
                <a:spcPts val="600"/>
              </a:spcAft>
              <a:buClr>
                <a:srgbClr val="D2002A"/>
              </a:buClr>
              <a:buFont typeface="Wingdings" charset="2"/>
              <a:buChar char="§"/>
              <a:defRPr sz="2400" kern="1200" spc="0">
                <a:solidFill>
                  <a:srgbClr val="3C3C3B"/>
                </a:solidFill>
              </a:defRPr>
            </a:lvl1pPr>
            <a:lvl2pPr>
              <a:spcBef>
                <a:spcPts val="572"/>
              </a:spcBef>
              <a:spcAft>
                <a:spcPts val="500"/>
              </a:spcAft>
              <a:buClr>
                <a:srgbClr val="D2002A"/>
              </a:buClr>
              <a:defRPr sz="2400">
                <a:solidFill>
                  <a:srgbClr val="3C3C3B"/>
                </a:solidFill>
              </a:defRPr>
            </a:lvl2pPr>
            <a:lvl3pPr>
              <a:spcBef>
                <a:spcPts val="400"/>
              </a:spcBef>
              <a:spcAft>
                <a:spcPts val="500"/>
              </a:spcAft>
              <a:buClr>
                <a:srgbClr val="D2002A"/>
              </a:buClr>
              <a:defRPr sz="2000" baseline="0">
                <a:solidFill>
                  <a:srgbClr val="3C3C3B"/>
                </a:solidFill>
              </a:defRPr>
            </a:lvl3pPr>
            <a:lvl4pPr>
              <a:buClr>
                <a:srgbClr val="D2002A"/>
              </a:buClr>
              <a:defRPr>
                <a:solidFill>
                  <a:srgbClr val="3C3C3B"/>
                </a:solidFill>
              </a:defRPr>
            </a:lvl4pPr>
            <a:lvl5pPr>
              <a:spcBef>
                <a:spcPts val="432"/>
              </a:spcBef>
              <a:spcAft>
                <a:spcPts val="400"/>
              </a:spcAft>
              <a:buClr>
                <a:srgbClr val="D2002A"/>
              </a:buClr>
              <a:defRPr sz="1800">
                <a:solidFill>
                  <a:srgbClr val="3C3C3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1"/>
          </p:nvPr>
        </p:nvSpPr>
        <p:spPr>
          <a:xfrm>
            <a:off x="6384032" y="1783358"/>
            <a:ext cx="5390389" cy="4741987"/>
          </a:xfrm>
          <a:prstGeom prst="rect">
            <a:avLst/>
          </a:prstGeom>
        </p:spPr>
        <p:txBody>
          <a:bodyPr vert="horz"/>
          <a:lstStyle>
            <a:lvl1pPr marL="342900" indent="-270000">
              <a:spcAft>
                <a:spcPts val="600"/>
              </a:spcAft>
              <a:buClr>
                <a:srgbClr val="D2002A"/>
              </a:buClr>
              <a:buFont typeface="Wingdings" charset="2"/>
              <a:buChar char="§"/>
              <a:defRPr sz="2400" kern="1200" spc="0">
                <a:solidFill>
                  <a:srgbClr val="3C3C3B"/>
                </a:solidFill>
              </a:defRPr>
            </a:lvl1pPr>
            <a:lvl2pPr>
              <a:spcBef>
                <a:spcPts val="572"/>
              </a:spcBef>
              <a:spcAft>
                <a:spcPts val="500"/>
              </a:spcAft>
              <a:buClr>
                <a:srgbClr val="D2002A"/>
              </a:buClr>
              <a:defRPr sz="2400">
                <a:solidFill>
                  <a:srgbClr val="3C3C3B"/>
                </a:solidFill>
              </a:defRPr>
            </a:lvl2pPr>
            <a:lvl3pPr>
              <a:spcBef>
                <a:spcPts val="400"/>
              </a:spcBef>
              <a:spcAft>
                <a:spcPts val="500"/>
              </a:spcAft>
              <a:buClr>
                <a:srgbClr val="D2002A"/>
              </a:buClr>
              <a:defRPr sz="2000" baseline="0">
                <a:solidFill>
                  <a:srgbClr val="3C3C3B"/>
                </a:solidFill>
              </a:defRPr>
            </a:lvl3pPr>
            <a:lvl4pPr>
              <a:buClr>
                <a:srgbClr val="D2002A"/>
              </a:buClr>
              <a:defRPr>
                <a:solidFill>
                  <a:srgbClr val="3C3C3B"/>
                </a:solidFill>
              </a:defRPr>
            </a:lvl4pPr>
            <a:lvl5pPr>
              <a:spcBef>
                <a:spcPts val="432"/>
              </a:spcBef>
              <a:spcAft>
                <a:spcPts val="400"/>
              </a:spcAft>
              <a:buClr>
                <a:srgbClr val="D2002A"/>
              </a:buClr>
              <a:defRPr sz="1800">
                <a:solidFill>
                  <a:srgbClr val="3C3C3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527382" y="817835"/>
            <a:ext cx="10876789" cy="778098"/>
          </a:xfrm>
          <a:prstGeom prst="rect">
            <a:avLst/>
          </a:prstGeom>
        </p:spPr>
        <p:txBody>
          <a:bodyPr vert="horz"/>
          <a:lstStyle>
            <a:lvl1pPr algn="l">
              <a:defRPr lang="en-US" sz="4400" b="0" i="1" kern="1200" dirty="0">
                <a:solidFill>
                  <a:srgbClr val="D2002A"/>
                </a:solidFill>
                <a:latin typeface="Arial"/>
                <a:ea typeface="MS PGothic" pitchFamily="34" charset="-128"/>
                <a:cs typeface="+mn-cs"/>
              </a:defRPr>
            </a:lvl1pPr>
          </a:lstStyle>
          <a:p>
            <a:r>
              <a:rPr lang="en-US" dirty="0"/>
              <a:t>Click to edit Master title style</a:t>
            </a:r>
          </a:p>
        </p:txBody>
      </p:sp>
    </p:spTree>
    <p:extLst>
      <p:ext uri="{BB962C8B-B14F-4D97-AF65-F5344CB8AC3E}">
        <p14:creationId xmlns:p14="http://schemas.microsoft.com/office/powerpoint/2010/main" val="23763830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8244" y="1997150"/>
            <a:ext cx="5386917" cy="639762"/>
          </a:xfrm>
          <a:prstGeom prst="rect">
            <a:avLst/>
          </a:prstGeom>
        </p:spPr>
        <p:txBody>
          <a:bodyPr vert="horz" anchor="b"/>
          <a:lstStyle>
            <a:lvl1pPr marL="0" indent="0">
              <a:buNone/>
              <a:defRPr sz="2400" b="0" i="0">
                <a:solidFill>
                  <a:srgbClr val="D2002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6192012" y="1997150"/>
            <a:ext cx="5389033" cy="639762"/>
          </a:xfrm>
          <a:prstGeom prst="rect">
            <a:avLst/>
          </a:prstGeom>
        </p:spPr>
        <p:txBody>
          <a:bodyPr vert="horz" anchor="b"/>
          <a:lstStyle>
            <a:lvl1pPr marL="0" indent="0">
              <a:buNone/>
              <a:defRPr sz="2400" b="0" i="0">
                <a:solidFill>
                  <a:srgbClr val="D2002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2"/>
          <p:cNvSpPr>
            <a:spLocks noGrp="1"/>
          </p:cNvSpPr>
          <p:nvPr>
            <p:ph idx="10"/>
          </p:nvPr>
        </p:nvSpPr>
        <p:spPr>
          <a:xfrm>
            <a:off x="609600" y="2780928"/>
            <a:ext cx="5390389" cy="3744416"/>
          </a:xfrm>
          <a:prstGeom prst="rect">
            <a:avLst/>
          </a:prstGeom>
        </p:spPr>
        <p:txBody>
          <a:bodyPr vert="horz"/>
          <a:lstStyle>
            <a:lvl1pPr marL="342900" indent="-270000">
              <a:spcAft>
                <a:spcPts val="600"/>
              </a:spcAft>
              <a:buClr>
                <a:srgbClr val="D2002A"/>
              </a:buClr>
              <a:buFont typeface="Wingdings" charset="2"/>
              <a:buChar char="§"/>
              <a:defRPr sz="2400" kern="1200" spc="0">
                <a:solidFill>
                  <a:srgbClr val="3C3C3B"/>
                </a:solidFill>
              </a:defRPr>
            </a:lvl1pPr>
            <a:lvl2pPr>
              <a:spcBef>
                <a:spcPts val="572"/>
              </a:spcBef>
              <a:spcAft>
                <a:spcPts val="500"/>
              </a:spcAft>
              <a:buClr>
                <a:srgbClr val="D2002A"/>
              </a:buClr>
              <a:defRPr sz="2400">
                <a:solidFill>
                  <a:srgbClr val="3C3C3B"/>
                </a:solidFill>
              </a:defRPr>
            </a:lvl2pPr>
            <a:lvl3pPr>
              <a:spcBef>
                <a:spcPts val="400"/>
              </a:spcBef>
              <a:spcAft>
                <a:spcPts val="500"/>
              </a:spcAft>
              <a:buClr>
                <a:srgbClr val="D2002A"/>
              </a:buClr>
              <a:defRPr sz="2000" baseline="0">
                <a:solidFill>
                  <a:srgbClr val="3C3C3B"/>
                </a:solidFill>
              </a:defRPr>
            </a:lvl3pPr>
            <a:lvl4pPr>
              <a:buClr>
                <a:srgbClr val="D2002A"/>
              </a:buClr>
              <a:defRPr>
                <a:solidFill>
                  <a:srgbClr val="3C3C3B"/>
                </a:solidFill>
              </a:defRPr>
            </a:lvl4pPr>
            <a:lvl5pPr>
              <a:spcBef>
                <a:spcPts val="432"/>
              </a:spcBef>
              <a:spcAft>
                <a:spcPts val="400"/>
              </a:spcAft>
              <a:buClr>
                <a:srgbClr val="D2002A"/>
              </a:buClr>
              <a:defRPr sz="1800">
                <a:solidFill>
                  <a:srgbClr val="3C3C3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1"/>
          </p:nvPr>
        </p:nvSpPr>
        <p:spPr>
          <a:xfrm>
            <a:off x="6384032" y="2780928"/>
            <a:ext cx="5390389" cy="3744416"/>
          </a:xfrm>
          <a:prstGeom prst="rect">
            <a:avLst/>
          </a:prstGeom>
        </p:spPr>
        <p:txBody>
          <a:bodyPr vert="horz"/>
          <a:lstStyle>
            <a:lvl1pPr marL="342900" indent="-270000">
              <a:spcAft>
                <a:spcPts val="600"/>
              </a:spcAft>
              <a:buClr>
                <a:srgbClr val="D2002A"/>
              </a:buClr>
              <a:buFont typeface="Wingdings" charset="2"/>
              <a:buChar char="§"/>
              <a:defRPr sz="2400" kern="1200" spc="0">
                <a:solidFill>
                  <a:srgbClr val="3C3C3B"/>
                </a:solidFill>
              </a:defRPr>
            </a:lvl1pPr>
            <a:lvl2pPr>
              <a:spcBef>
                <a:spcPts val="572"/>
              </a:spcBef>
              <a:spcAft>
                <a:spcPts val="500"/>
              </a:spcAft>
              <a:buClr>
                <a:srgbClr val="D2002A"/>
              </a:buClr>
              <a:defRPr sz="2400">
                <a:solidFill>
                  <a:srgbClr val="3C3C3B"/>
                </a:solidFill>
              </a:defRPr>
            </a:lvl2pPr>
            <a:lvl3pPr>
              <a:spcBef>
                <a:spcPts val="400"/>
              </a:spcBef>
              <a:spcAft>
                <a:spcPts val="500"/>
              </a:spcAft>
              <a:buClr>
                <a:srgbClr val="D2002A"/>
              </a:buClr>
              <a:defRPr sz="2000" baseline="0">
                <a:solidFill>
                  <a:srgbClr val="3C3C3B"/>
                </a:solidFill>
              </a:defRPr>
            </a:lvl3pPr>
            <a:lvl4pPr>
              <a:buClr>
                <a:srgbClr val="D2002A"/>
              </a:buClr>
              <a:defRPr>
                <a:solidFill>
                  <a:srgbClr val="3C3C3B"/>
                </a:solidFill>
              </a:defRPr>
            </a:lvl4pPr>
            <a:lvl5pPr>
              <a:spcBef>
                <a:spcPts val="432"/>
              </a:spcBef>
              <a:spcAft>
                <a:spcPts val="400"/>
              </a:spcAft>
              <a:buClr>
                <a:srgbClr val="D2002A"/>
              </a:buClr>
              <a:defRPr sz="1800">
                <a:solidFill>
                  <a:srgbClr val="3C3C3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527382" y="817835"/>
            <a:ext cx="10876789" cy="778098"/>
          </a:xfrm>
          <a:prstGeom prst="rect">
            <a:avLst/>
          </a:prstGeom>
        </p:spPr>
        <p:txBody>
          <a:bodyPr vert="horz"/>
          <a:lstStyle>
            <a:lvl1pPr algn="l">
              <a:defRPr lang="en-US" sz="4400" b="0" i="1" kern="1200" dirty="0">
                <a:solidFill>
                  <a:srgbClr val="D2002A"/>
                </a:solidFill>
                <a:latin typeface="Arial"/>
                <a:ea typeface="MS PGothic" pitchFamily="34" charset="-128"/>
                <a:cs typeface="+mn-cs"/>
              </a:defRPr>
            </a:lvl1pPr>
          </a:lstStyle>
          <a:p>
            <a:r>
              <a:rPr lang="en-US" dirty="0"/>
              <a:t>Click to edit Master title style</a:t>
            </a:r>
          </a:p>
        </p:txBody>
      </p:sp>
    </p:spTree>
    <p:extLst>
      <p:ext uri="{BB962C8B-B14F-4D97-AF65-F5344CB8AC3E}">
        <p14:creationId xmlns:p14="http://schemas.microsoft.com/office/powerpoint/2010/main" val="37673231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3" name="Title 1"/>
          <p:cNvSpPr>
            <a:spLocks noGrp="1"/>
          </p:cNvSpPr>
          <p:nvPr>
            <p:ph type="title"/>
          </p:nvPr>
        </p:nvSpPr>
        <p:spPr>
          <a:xfrm>
            <a:off x="527382" y="817835"/>
            <a:ext cx="10876789" cy="778098"/>
          </a:xfrm>
          <a:prstGeom prst="rect">
            <a:avLst/>
          </a:prstGeom>
        </p:spPr>
        <p:txBody>
          <a:bodyPr vert="horz"/>
          <a:lstStyle>
            <a:lvl1pPr algn="l">
              <a:defRPr lang="en-US" sz="4400" b="0" i="1" kern="1200" dirty="0">
                <a:solidFill>
                  <a:srgbClr val="D2002A"/>
                </a:solidFill>
                <a:latin typeface="Arial"/>
                <a:ea typeface="MS PGothic" pitchFamily="34" charset="-128"/>
                <a:cs typeface="+mn-cs"/>
              </a:defRPr>
            </a:lvl1pPr>
          </a:lstStyle>
          <a:p>
            <a:r>
              <a:rPr lang="en-US" dirty="0"/>
              <a:t>Click to edit Master title style</a:t>
            </a:r>
          </a:p>
        </p:txBody>
      </p:sp>
    </p:spTree>
    <p:extLst>
      <p:ext uri="{BB962C8B-B14F-4D97-AF65-F5344CB8AC3E}">
        <p14:creationId xmlns:p14="http://schemas.microsoft.com/office/powerpoint/2010/main" val="27269840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4" name="Content Placeholder 2"/>
          <p:cNvSpPr>
            <a:spLocks noGrp="1"/>
          </p:cNvSpPr>
          <p:nvPr>
            <p:ph idx="1"/>
          </p:nvPr>
        </p:nvSpPr>
        <p:spPr>
          <a:xfrm>
            <a:off x="623392" y="1844825"/>
            <a:ext cx="11137237" cy="4743376"/>
          </a:xfrm>
          <a:prstGeom prst="rect">
            <a:avLst/>
          </a:prstGeom>
        </p:spPr>
        <p:txBody>
          <a:bodyPr vert="horz"/>
          <a:lstStyle>
            <a:lvl1pPr marL="342900" indent="-270000">
              <a:spcAft>
                <a:spcPts val="600"/>
              </a:spcAft>
              <a:buClr>
                <a:srgbClr val="BA1930"/>
              </a:buClr>
              <a:buFont typeface="Wingdings" charset="2"/>
              <a:buChar char="§"/>
              <a:defRPr sz="2400" kern="1200" spc="0">
                <a:solidFill>
                  <a:srgbClr val="3C3C3B"/>
                </a:solidFill>
              </a:defRPr>
            </a:lvl1pPr>
            <a:lvl2pPr>
              <a:spcBef>
                <a:spcPts val="572"/>
              </a:spcBef>
              <a:spcAft>
                <a:spcPts val="500"/>
              </a:spcAft>
              <a:buClr>
                <a:srgbClr val="BA1930"/>
              </a:buClr>
              <a:defRPr sz="2400">
                <a:solidFill>
                  <a:srgbClr val="3C3C3B"/>
                </a:solidFill>
              </a:defRPr>
            </a:lvl2pPr>
            <a:lvl3pPr>
              <a:spcBef>
                <a:spcPts val="400"/>
              </a:spcBef>
              <a:spcAft>
                <a:spcPts val="500"/>
              </a:spcAft>
              <a:buClr>
                <a:srgbClr val="BA1930"/>
              </a:buClr>
              <a:defRPr sz="2000" baseline="0">
                <a:solidFill>
                  <a:srgbClr val="3C3C3B"/>
                </a:solidFill>
              </a:defRPr>
            </a:lvl3pPr>
            <a:lvl4pPr>
              <a:buClr>
                <a:srgbClr val="BA1930"/>
              </a:buClr>
              <a:defRPr>
                <a:solidFill>
                  <a:srgbClr val="3C3C3B"/>
                </a:solidFill>
              </a:defRPr>
            </a:lvl4pPr>
            <a:lvl5pPr>
              <a:spcBef>
                <a:spcPts val="432"/>
              </a:spcBef>
              <a:spcAft>
                <a:spcPts val="400"/>
              </a:spcAft>
              <a:buClr>
                <a:srgbClr val="BA1930"/>
              </a:buClr>
              <a:defRPr sz="1800">
                <a:solidFill>
                  <a:srgbClr val="3C3C3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p:cNvSpPr>
            <a:spLocks noGrp="1"/>
          </p:cNvSpPr>
          <p:nvPr>
            <p:ph type="title"/>
          </p:nvPr>
        </p:nvSpPr>
        <p:spPr>
          <a:xfrm>
            <a:off x="527382" y="817835"/>
            <a:ext cx="10876789" cy="778098"/>
          </a:xfrm>
          <a:prstGeom prst="rect">
            <a:avLst/>
          </a:prstGeom>
        </p:spPr>
        <p:txBody>
          <a:bodyPr vert="horz"/>
          <a:lstStyle>
            <a:lvl1pPr algn="l">
              <a:defRPr lang="en-US" sz="4400" b="0" i="1" kern="1200" dirty="0">
                <a:solidFill>
                  <a:srgbClr val="D2002A"/>
                </a:solidFill>
                <a:latin typeface="Arial"/>
                <a:ea typeface="MS PGothic" pitchFamily="34" charset="-128"/>
                <a:cs typeface="+mn-cs"/>
              </a:defRPr>
            </a:lvl1pPr>
          </a:lstStyle>
          <a:p>
            <a:r>
              <a:rPr lang="en-US" dirty="0"/>
              <a:t>Click to edit Master title style</a:t>
            </a:r>
          </a:p>
        </p:txBody>
      </p:sp>
    </p:spTree>
    <p:extLst>
      <p:ext uri="{BB962C8B-B14F-4D97-AF65-F5344CB8AC3E}">
        <p14:creationId xmlns:p14="http://schemas.microsoft.com/office/powerpoint/2010/main" val="3734197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1DD87F0-C42B-44E0-AE4D-B1BB3551CAE8}" type="datetimeFigureOut">
              <a:rPr lang="en-GB" smtClean="0"/>
              <a:t>25/06/2020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D4A2B33-6FA7-4959-B46E-8144EBA55094}" type="slidenum">
              <a:rPr lang="en-GB" smtClean="0"/>
              <a:t>‹#›</a:t>
            </a:fld>
            <a:endParaRPr lang="en-GB"/>
          </a:p>
        </p:txBody>
      </p:sp>
    </p:spTree>
    <p:extLst>
      <p:ext uri="{BB962C8B-B14F-4D97-AF65-F5344CB8AC3E}">
        <p14:creationId xmlns:p14="http://schemas.microsoft.com/office/powerpoint/2010/main" val="31549540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718" y="836712"/>
            <a:ext cx="4011084" cy="1090042"/>
          </a:xfrm>
          <a:prstGeom prst="rect">
            <a:avLst/>
          </a:prstGeom>
        </p:spPr>
        <p:txBody>
          <a:bodyPr vert="horz" anchor="b"/>
          <a:lstStyle>
            <a:lvl1pPr algn="l">
              <a:defRPr sz="2000" b="1">
                <a:solidFill>
                  <a:srgbClr val="D2002A"/>
                </a:solidFill>
                <a:latin typeface="Arial"/>
              </a:defRPr>
            </a:lvl1pPr>
          </a:lstStyle>
          <a:p>
            <a:r>
              <a:rPr lang="en-US" dirty="0"/>
              <a:t>Click to edit Master title style</a:t>
            </a:r>
          </a:p>
        </p:txBody>
      </p:sp>
      <p:sp>
        <p:nvSpPr>
          <p:cNvPr id="4" name="Text Placeholder 3"/>
          <p:cNvSpPr>
            <a:spLocks noGrp="1"/>
          </p:cNvSpPr>
          <p:nvPr>
            <p:ph type="body" sz="half" idx="2"/>
          </p:nvPr>
        </p:nvSpPr>
        <p:spPr>
          <a:xfrm>
            <a:off x="594718" y="1926755"/>
            <a:ext cx="4011084" cy="4598590"/>
          </a:xfrm>
          <a:prstGeom prst="rect">
            <a:avLst/>
          </a:prstGeom>
        </p:spPr>
        <p:txBody>
          <a:bodyPr vert="horz"/>
          <a:lstStyle>
            <a:lvl1pPr marL="0" indent="0">
              <a:buNone/>
              <a:defRPr sz="1400">
                <a:solidFill>
                  <a:srgbClr val="3C3C3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Content Placeholder 2"/>
          <p:cNvSpPr>
            <a:spLocks noGrp="1"/>
          </p:cNvSpPr>
          <p:nvPr>
            <p:ph idx="10"/>
          </p:nvPr>
        </p:nvSpPr>
        <p:spPr>
          <a:xfrm>
            <a:off x="4751851" y="836713"/>
            <a:ext cx="6926560" cy="5688632"/>
          </a:xfrm>
          <a:prstGeom prst="rect">
            <a:avLst/>
          </a:prstGeom>
        </p:spPr>
        <p:txBody>
          <a:bodyPr vert="horz"/>
          <a:lstStyle>
            <a:lvl1pPr marL="342900" indent="-270000">
              <a:spcAft>
                <a:spcPts val="600"/>
              </a:spcAft>
              <a:buClr>
                <a:srgbClr val="D2002A"/>
              </a:buClr>
              <a:buFont typeface="Wingdings" charset="2"/>
              <a:buChar char="§"/>
              <a:defRPr sz="2400" kern="1200" spc="0">
                <a:solidFill>
                  <a:srgbClr val="3C3C3B"/>
                </a:solidFill>
              </a:defRPr>
            </a:lvl1pPr>
            <a:lvl2pPr>
              <a:spcBef>
                <a:spcPts val="572"/>
              </a:spcBef>
              <a:spcAft>
                <a:spcPts val="500"/>
              </a:spcAft>
              <a:buClr>
                <a:srgbClr val="D2002A"/>
              </a:buClr>
              <a:defRPr sz="2400">
                <a:solidFill>
                  <a:srgbClr val="3C3C3B"/>
                </a:solidFill>
              </a:defRPr>
            </a:lvl2pPr>
            <a:lvl3pPr>
              <a:spcBef>
                <a:spcPts val="400"/>
              </a:spcBef>
              <a:spcAft>
                <a:spcPts val="500"/>
              </a:spcAft>
              <a:buClr>
                <a:srgbClr val="D2002A"/>
              </a:buClr>
              <a:defRPr sz="2000" baseline="0">
                <a:solidFill>
                  <a:srgbClr val="3C3C3B"/>
                </a:solidFill>
              </a:defRPr>
            </a:lvl3pPr>
            <a:lvl4pPr>
              <a:buClr>
                <a:srgbClr val="D2002A"/>
              </a:buClr>
              <a:defRPr>
                <a:solidFill>
                  <a:srgbClr val="3C3C3B"/>
                </a:solidFill>
              </a:defRPr>
            </a:lvl4pPr>
            <a:lvl5pPr>
              <a:spcBef>
                <a:spcPts val="432"/>
              </a:spcBef>
              <a:spcAft>
                <a:spcPts val="400"/>
              </a:spcAft>
              <a:buClr>
                <a:srgbClr val="D2002A"/>
              </a:buClr>
              <a:defRPr sz="1800">
                <a:solidFill>
                  <a:srgbClr val="3C3C3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628482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51584" y="5238526"/>
            <a:ext cx="7315200" cy="566738"/>
          </a:xfrm>
          <a:prstGeom prst="rect">
            <a:avLst/>
          </a:prstGeom>
        </p:spPr>
        <p:txBody>
          <a:bodyPr vert="horz" anchor="b"/>
          <a:lstStyle>
            <a:lvl1pPr algn="l">
              <a:defRPr sz="2000" b="1" i="0">
                <a:solidFill>
                  <a:srgbClr val="D2002A"/>
                </a:solidFill>
                <a:latin typeface="Arial"/>
                <a:cs typeface="HelveticaRounded Bold"/>
              </a:defRPr>
            </a:lvl1pPr>
          </a:lstStyle>
          <a:p>
            <a:r>
              <a:rPr lang="en-US" dirty="0"/>
              <a:t>Click to edit Master title style</a:t>
            </a:r>
          </a:p>
        </p:txBody>
      </p:sp>
      <p:sp>
        <p:nvSpPr>
          <p:cNvPr id="3" name="Picture Placeholder 2"/>
          <p:cNvSpPr>
            <a:spLocks noGrp="1"/>
          </p:cNvSpPr>
          <p:nvPr>
            <p:ph type="pic" idx="1"/>
          </p:nvPr>
        </p:nvSpPr>
        <p:spPr>
          <a:xfrm>
            <a:off x="2351584" y="1050701"/>
            <a:ext cx="7315200" cy="4114800"/>
          </a:xfrm>
          <a:prstGeom prst="rect">
            <a:avLst/>
          </a:prstGeom>
        </p:spPr>
        <p:txBody>
          <a:bodyPr vert="horz"/>
          <a:lstStyle>
            <a:lvl1pPr marL="0" indent="0">
              <a:buNone/>
              <a:defRPr sz="2400">
                <a:solidFill>
                  <a:srgbClr val="3C3C3B"/>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2351584" y="5805264"/>
            <a:ext cx="7315200" cy="720080"/>
          </a:xfrm>
          <a:prstGeom prst="rect">
            <a:avLst/>
          </a:prstGeom>
        </p:spPr>
        <p:txBody>
          <a:bodyPr vert="horz"/>
          <a:lstStyle>
            <a:lvl1pPr marL="0" indent="0">
              <a:buNone/>
              <a:defRPr sz="1400">
                <a:solidFill>
                  <a:srgbClr val="3C3C3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4991891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08364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5721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1DD87F0-C42B-44E0-AE4D-B1BB3551CAE8}" type="datetimeFigureOut">
              <a:rPr lang="en-GB" smtClean="0"/>
              <a:t>25/06/2020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D4A2B33-6FA7-4959-B46E-8144EBA55094}" type="slidenum">
              <a:rPr lang="en-GB" smtClean="0"/>
              <a:t>‹#›</a:t>
            </a:fld>
            <a:endParaRPr lang="en-GB"/>
          </a:p>
        </p:txBody>
      </p:sp>
    </p:spTree>
    <p:extLst>
      <p:ext uri="{BB962C8B-B14F-4D97-AF65-F5344CB8AC3E}">
        <p14:creationId xmlns:p14="http://schemas.microsoft.com/office/powerpoint/2010/main" val="1727883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1DD87F0-C42B-44E0-AE4D-B1BB3551CAE8}" type="datetimeFigureOut">
              <a:rPr lang="en-GB" smtClean="0"/>
              <a:t>25/06/2020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D4A2B33-6FA7-4959-B46E-8144EBA55094}" type="slidenum">
              <a:rPr lang="en-GB" smtClean="0"/>
              <a:t>‹#›</a:t>
            </a:fld>
            <a:endParaRPr lang="en-GB"/>
          </a:p>
        </p:txBody>
      </p:sp>
    </p:spTree>
    <p:extLst>
      <p:ext uri="{BB962C8B-B14F-4D97-AF65-F5344CB8AC3E}">
        <p14:creationId xmlns:p14="http://schemas.microsoft.com/office/powerpoint/2010/main" val="2817360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1DD87F0-C42B-44E0-AE4D-B1BB3551CAE8}" type="datetimeFigureOut">
              <a:rPr lang="en-GB" smtClean="0"/>
              <a:t>25/06/2020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D4A2B33-6FA7-4959-B46E-8144EBA55094}" type="slidenum">
              <a:rPr lang="en-GB" smtClean="0"/>
              <a:t>‹#›</a:t>
            </a:fld>
            <a:endParaRPr lang="en-GB"/>
          </a:p>
        </p:txBody>
      </p:sp>
    </p:spTree>
    <p:extLst>
      <p:ext uri="{BB962C8B-B14F-4D97-AF65-F5344CB8AC3E}">
        <p14:creationId xmlns:p14="http://schemas.microsoft.com/office/powerpoint/2010/main" val="3960353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1DD87F0-C42B-44E0-AE4D-B1BB3551CAE8}" type="datetimeFigureOut">
              <a:rPr lang="en-GB" smtClean="0"/>
              <a:t>25/06/2020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D4A2B33-6FA7-4959-B46E-8144EBA55094}" type="slidenum">
              <a:rPr lang="en-GB" smtClean="0"/>
              <a:t>‹#›</a:t>
            </a:fld>
            <a:endParaRPr lang="en-GB"/>
          </a:p>
        </p:txBody>
      </p:sp>
    </p:spTree>
    <p:extLst>
      <p:ext uri="{BB962C8B-B14F-4D97-AF65-F5344CB8AC3E}">
        <p14:creationId xmlns:p14="http://schemas.microsoft.com/office/powerpoint/2010/main" val="3085433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DD87F0-C42B-44E0-AE4D-B1BB3551CAE8}" type="datetimeFigureOut">
              <a:rPr lang="en-GB" smtClean="0"/>
              <a:t>25/06/2020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D4A2B33-6FA7-4959-B46E-8144EBA55094}" type="slidenum">
              <a:rPr lang="en-GB" smtClean="0"/>
              <a:t>‹#›</a:t>
            </a:fld>
            <a:endParaRPr lang="en-GB"/>
          </a:p>
        </p:txBody>
      </p:sp>
    </p:spTree>
    <p:extLst>
      <p:ext uri="{BB962C8B-B14F-4D97-AF65-F5344CB8AC3E}">
        <p14:creationId xmlns:p14="http://schemas.microsoft.com/office/powerpoint/2010/main" val="16049493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1DD87F0-C42B-44E0-AE4D-B1BB3551CAE8}" type="datetimeFigureOut">
              <a:rPr lang="en-GB" smtClean="0"/>
              <a:t>25/06/2020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D4A2B33-6FA7-4959-B46E-8144EBA55094}" type="slidenum">
              <a:rPr lang="en-GB" smtClean="0"/>
              <a:t>‹#›</a:t>
            </a:fld>
            <a:endParaRPr lang="en-GB"/>
          </a:p>
        </p:txBody>
      </p:sp>
    </p:spTree>
    <p:extLst>
      <p:ext uri="{BB962C8B-B14F-4D97-AF65-F5344CB8AC3E}">
        <p14:creationId xmlns:p14="http://schemas.microsoft.com/office/powerpoint/2010/main" val="575845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1DD87F0-C42B-44E0-AE4D-B1BB3551CAE8}" type="datetimeFigureOut">
              <a:rPr lang="en-GB" smtClean="0"/>
              <a:t>25/06/2020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D4A2B33-6FA7-4959-B46E-8144EBA55094}" type="slidenum">
              <a:rPr lang="en-GB" smtClean="0"/>
              <a:t>‹#›</a:t>
            </a:fld>
            <a:endParaRPr lang="en-GB"/>
          </a:p>
        </p:txBody>
      </p:sp>
    </p:spTree>
    <p:extLst>
      <p:ext uri="{BB962C8B-B14F-4D97-AF65-F5344CB8AC3E}">
        <p14:creationId xmlns:p14="http://schemas.microsoft.com/office/powerpoint/2010/main" val="1854527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3.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DD87F0-C42B-44E0-AE4D-B1BB3551CAE8}" type="datetimeFigureOut">
              <a:rPr lang="en-GB" smtClean="0"/>
              <a:t>25/06/2020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4A2B33-6FA7-4959-B46E-8144EBA55094}" type="slidenum">
              <a:rPr lang="en-GB" smtClean="0"/>
              <a:t>‹#›</a:t>
            </a:fld>
            <a:endParaRPr lang="en-GB"/>
          </a:p>
        </p:txBody>
      </p:sp>
    </p:spTree>
    <p:extLst>
      <p:ext uri="{BB962C8B-B14F-4D97-AF65-F5344CB8AC3E}">
        <p14:creationId xmlns:p14="http://schemas.microsoft.com/office/powerpoint/2010/main" val="13207640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descr="FMSP-gen-top.jp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FMSP-gen-bottom.jp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6381751"/>
            <a:ext cx="12192000"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1" descr="MEI_managed_RGB.jp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431800" y="6453189"/>
            <a:ext cx="2997200"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45576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fontAlgn="base">
        <a:spcBef>
          <a:spcPct val="0"/>
        </a:spcBef>
        <a:spcAft>
          <a:spcPct val="0"/>
        </a:spcAft>
        <a:defRPr sz="4400">
          <a:solidFill>
            <a:schemeClr val="tx2"/>
          </a:solidFill>
          <a:latin typeface="+mj-lt"/>
          <a:ea typeface="ＭＳ Ｐゴシック" pitchFamily="34" charset="-128"/>
          <a:cs typeface="+mj-cs"/>
        </a:defRPr>
      </a:lvl1pPr>
      <a:lvl2pPr algn="ctr" rtl="0" fontAlgn="base">
        <a:spcBef>
          <a:spcPct val="0"/>
        </a:spcBef>
        <a:spcAft>
          <a:spcPct val="0"/>
        </a:spcAft>
        <a:defRPr sz="4400">
          <a:solidFill>
            <a:schemeClr val="tx2"/>
          </a:solidFill>
          <a:latin typeface="HelveticaRounded" pitchFamily="34" charset="0"/>
          <a:ea typeface="ＭＳ Ｐゴシック" pitchFamily="34" charset="-128"/>
        </a:defRPr>
      </a:lvl2pPr>
      <a:lvl3pPr algn="ctr" rtl="0" fontAlgn="base">
        <a:spcBef>
          <a:spcPct val="0"/>
        </a:spcBef>
        <a:spcAft>
          <a:spcPct val="0"/>
        </a:spcAft>
        <a:defRPr sz="4400">
          <a:solidFill>
            <a:schemeClr val="tx2"/>
          </a:solidFill>
          <a:latin typeface="HelveticaRounded" pitchFamily="34" charset="0"/>
          <a:ea typeface="ＭＳ Ｐゴシック" pitchFamily="34" charset="-128"/>
        </a:defRPr>
      </a:lvl3pPr>
      <a:lvl4pPr algn="ctr" rtl="0" fontAlgn="base">
        <a:spcBef>
          <a:spcPct val="0"/>
        </a:spcBef>
        <a:spcAft>
          <a:spcPct val="0"/>
        </a:spcAft>
        <a:defRPr sz="4400">
          <a:solidFill>
            <a:schemeClr val="tx2"/>
          </a:solidFill>
          <a:latin typeface="HelveticaRounded" pitchFamily="34" charset="0"/>
          <a:ea typeface="ＭＳ Ｐゴシック" pitchFamily="34" charset="-128"/>
        </a:defRPr>
      </a:lvl4pPr>
      <a:lvl5pPr algn="ctr" rtl="0" fontAlgn="base">
        <a:spcBef>
          <a:spcPct val="0"/>
        </a:spcBef>
        <a:spcAft>
          <a:spcPct val="0"/>
        </a:spcAft>
        <a:defRPr sz="4400">
          <a:solidFill>
            <a:schemeClr val="tx2"/>
          </a:solidFill>
          <a:latin typeface="HelveticaRounded" pitchFamily="34" charset="0"/>
          <a:ea typeface="ＭＳ Ｐゴシック" pitchFamily="34" charset="-128"/>
        </a:defRPr>
      </a:lvl5pPr>
      <a:lvl6pPr marL="457200" algn="ctr" rtl="0" eaLnBrk="1" fontAlgn="base" hangingPunct="1">
        <a:spcBef>
          <a:spcPct val="0"/>
        </a:spcBef>
        <a:spcAft>
          <a:spcPct val="0"/>
        </a:spcAft>
        <a:defRPr sz="4400">
          <a:solidFill>
            <a:schemeClr val="tx2"/>
          </a:solidFill>
          <a:latin typeface="Times" charset="0"/>
          <a:ea typeface="ＭＳ Ｐゴシック" charset="0"/>
        </a:defRPr>
      </a:lvl6pPr>
      <a:lvl7pPr marL="914400" algn="ctr" rtl="0" eaLnBrk="1" fontAlgn="base" hangingPunct="1">
        <a:spcBef>
          <a:spcPct val="0"/>
        </a:spcBef>
        <a:spcAft>
          <a:spcPct val="0"/>
        </a:spcAft>
        <a:defRPr sz="4400">
          <a:solidFill>
            <a:schemeClr val="tx2"/>
          </a:solidFill>
          <a:latin typeface="Times" charset="0"/>
          <a:ea typeface="ＭＳ Ｐゴシック" charset="0"/>
        </a:defRPr>
      </a:lvl7pPr>
      <a:lvl8pPr marL="1371600" algn="ctr" rtl="0" eaLnBrk="1" fontAlgn="base" hangingPunct="1">
        <a:spcBef>
          <a:spcPct val="0"/>
        </a:spcBef>
        <a:spcAft>
          <a:spcPct val="0"/>
        </a:spcAft>
        <a:defRPr sz="4400">
          <a:solidFill>
            <a:schemeClr val="tx2"/>
          </a:solidFill>
          <a:latin typeface="Times" charset="0"/>
          <a:ea typeface="ＭＳ Ｐゴシック" charset="0"/>
        </a:defRPr>
      </a:lvl8pPr>
      <a:lvl9pPr marL="1828800" algn="ctr" rtl="0" eaLnBrk="1" fontAlgn="base" hangingPunct="1">
        <a:spcBef>
          <a:spcPct val="0"/>
        </a:spcBef>
        <a:spcAft>
          <a:spcPct val="0"/>
        </a:spcAft>
        <a:defRPr sz="4400">
          <a:solidFill>
            <a:schemeClr val="tx2"/>
          </a:solidFill>
          <a:latin typeface="Times" charset="0"/>
          <a:ea typeface="ＭＳ Ｐゴシック" charset="0"/>
        </a:defRPr>
      </a:lvl9pPr>
    </p:titleStyle>
    <p:bodyStyle>
      <a:lvl1pPr marL="342900" indent="-342900" algn="l" rtl="0" fontAlgn="base">
        <a:spcBef>
          <a:spcPct val="20000"/>
        </a:spcBef>
        <a:spcAft>
          <a:spcPct val="0"/>
        </a:spcAft>
        <a:buChar char="•"/>
        <a:defRPr sz="2800">
          <a:solidFill>
            <a:srgbClr val="002350"/>
          </a:solidFill>
          <a:latin typeface="+mn-lt"/>
          <a:ea typeface="ＭＳ Ｐゴシック" pitchFamily="34" charset="-128"/>
          <a:cs typeface="+mn-cs"/>
        </a:defRPr>
      </a:lvl1pPr>
      <a:lvl2pPr marL="742950" indent="-285750" algn="l" rtl="0" fontAlgn="base">
        <a:spcBef>
          <a:spcPct val="20000"/>
        </a:spcBef>
        <a:spcAft>
          <a:spcPct val="0"/>
        </a:spcAft>
        <a:buChar char="–"/>
        <a:defRPr sz="2800">
          <a:solidFill>
            <a:srgbClr val="002350"/>
          </a:solidFill>
          <a:latin typeface="+mn-lt"/>
          <a:ea typeface="ＭＳ Ｐゴシック" pitchFamily="34" charset="-128"/>
        </a:defRPr>
      </a:lvl2pPr>
      <a:lvl3pPr marL="1143000" indent="-228600" algn="l" rtl="0" fontAlgn="base">
        <a:spcBef>
          <a:spcPct val="20000"/>
        </a:spcBef>
        <a:spcAft>
          <a:spcPct val="0"/>
        </a:spcAft>
        <a:buChar char="•"/>
        <a:defRPr sz="2400">
          <a:solidFill>
            <a:srgbClr val="002350"/>
          </a:solidFill>
          <a:latin typeface="+mn-lt"/>
          <a:ea typeface="ＭＳ Ｐゴシック" pitchFamily="34" charset="-128"/>
        </a:defRPr>
      </a:lvl3pPr>
      <a:lvl4pPr marL="1600200" indent="-228600" algn="l" rtl="0" fontAlgn="base">
        <a:spcBef>
          <a:spcPct val="20000"/>
        </a:spcBef>
        <a:spcAft>
          <a:spcPct val="0"/>
        </a:spcAft>
        <a:buChar char="–"/>
        <a:defRPr sz="2000">
          <a:solidFill>
            <a:srgbClr val="002350"/>
          </a:solidFill>
          <a:latin typeface="+mn-lt"/>
          <a:ea typeface="ＭＳ Ｐゴシック" pitchFamily="34" charset="-128"/>
        </a:defRPr>
      </a:lvl4pPr>
      <a:lvl5pPr marL="2057400" indent="-228600" algn="l" rtl="0" fontAlgn="base">
        <a:spcBef>
          <a:spcPct val="20000"/>
        </a:spcBef>
        <a:spcAft>
          <a:spcPct val="0"/>
        </a:spcAft>
        <a:buChar char="»"/>
        <a:defRPr sz="2000">
          <a:solidFill>
            <a:srgbClr val="002350"/>
          </a:solidFill>
          <a:latin typeface="+mn-lt"/>
          <a:ea typeface="ＭＳ Ｐゴシック" pitchFamily="34" charset="-128"/>
        </a:defRPr>
      </a:lvl5pPr>
      <a:lvl6pPr marL="2514600" indent="-228600" algn="l" rtl="0" eaLnBrk="1" fontAlgn="base" hangingPunct="1">
        <a:spcBef>
          <a:spcPct val="20000"/>
        </a:spcBef>
        <a:spcAft>
          <a:spcPct val="0"/>
        </a:spcAft>
        <a:buChar char="»"/>
        <a:defRPr sz="2000">
          <a:solidFill>
            <a:srgbClr val="002350"/>
          </a:solidFill>
          <a:latin typeface="+mn-lt"/>
          <a:ea typeface="+mn-ea"/>
        </a:defRPr>
      </a:lvl6pPr>
      <a:lvl7pPr marL="2971800" indent="-228600" algn="l" rtl="0" eaLnBrk="1" fontAlgn="base" hangingPunct="1">
        <a:spcBef>
          <a:spcPct val="20000"/>
        </a:spcBef>
        <a:spcAft>
          <a:spcPct val="0"/>
        </a:spcAft>
        <a:buChar char="»"/>
        <a:defRPr sz="2000">
          <a:solidFill>
            <a:srgbClr val="002350"/>
          </a:solidFill>
          <a:latin typeface="+mn-lt"/>
          <a:ea typeface="+mn-ea"/>
        </a:defRPr>
      </a:lvl7pPr>
      <a:lvl8pPr marL="3429000" indent="-228600" algn="l" rtl="0" eaLnBrk="1" fontAlgn="base" hangingPunct="1">
        <a:spcBef>
          <a:spcPct val="20000"/>
        </a:spcBef>
        <a:spcAft>
          <a:spcPct val="0"/>
        </a:spcAft>
        <a:buChar char="»"/>
        <a:defRPr sz="2000">
          <a:solidFill>
            <a:srgbClr val="002350"/>
          </a:solidFill>
          <a:latin typeface="+mn-lt"/>
          <a:ea typeface="+mn-ea"/>
        </a:defRPr>
      </a:lvl8pPr>
      <a:lvl9pPr marL="3886200" indent="-228600" algn="l" rtl="0" eaLnBrk="1" fontAlgn="base" hangingPunct="1">
        <a:spcBef>
          <a:spcPct val="20000"/>
        </a:spcBef>
        <a:spcAft>
          <a:spcPct val="0"/>
        </a:spcAft>
        <a:buChar char="»"/>
        <a:defRPr sz="2000">
          <a:solidFill>
            <a:srgbClr val="002350"/>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8.png"/><Relationship Id="rId4" Type="http://schemas.openxmlformats.org/officeDocument/2006/relationships/image" Target="../media/image11.emf"/></Relationships>
</file>

<file path=ppt/slides/_rels/slide11.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8.png"/><Relationship Id="rId2" Type="http://schemas.microsoft.com/office/2007/relationships/media" Target="../media/media10.m4a"/><Relationship Id="rId1" Type="http://schemas.openxmlformats.org/officeDocument/2006/relationships/tags" Target="../tags/tag5.xml"/><Relationship Id="rId6" Type="http://schemas.openxmlformats.org/officeDocument/2006/relationships/image" Target="../media/image6.png"/><Relationship Id="rId5" Type="http://schemas.openxmlformats.org/officeDocument/2006/relationships/image" Target="../media/image12.jpeg"/><Relationship Id="rId4"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png"/><Relationship Id="rId5" Type="http://schemas.openxmlformats.org/officeDocument/2006/relationships/image" Target="../media/image10.jp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5.m4a"/><Relationship Id="rId7" Type="http://schemas.openxmlformats.org/officeDocument/2006/relationships/image" Target="../media/image12.png"/><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4.xml"/><Relationship Id="rId5" Type="http://schemas.openxmlformats.org/officeDocument/2006/relationships/image" Target="../media/image8.png"/><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8.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7017" y="365505"/>
            <a:ext cx="9144000" cy="993820"/>
          </a:xfrm>
        </p:spPr>
        <p:txBody>
          <a:bodyPr/>
          <a:lstStyle/>
          <a:p>
            <a:r>
              <a:rPr lang="en-GB" dirty="0"/>
              <a:t>A Level Further Maths</a:t>
            </a:r>
          </a:p>
        </p:txBody>
      </p:sp>
      <p:sp>
        <p:nvSpPr>
          <p:cNvPr id="3" name="Subtitle 2"/>
          <p:cNvSpPr>
            <a:spLocks noGrp="1"/>
          </p:cNvSpPr>
          <p:nvPr>
            <p:ph type="subTitle" idx="1"/>
          </p:nvPr>
        </p:nvSpPr>
        <p:spPr>
          <a:xfrm>
            <a:off x="1114697" y="1549337"/>
            <a:ext cx="9144000" cy="525825"/>
          </a:xfrm>
        </p:spPr>
        <p:txBody>
          <a:bodyPr/>
          <a:lstStyle/>
          <a:p>
            <a:r>
              <a:rPr lang="en-GB" dirty="0"/>
              <a:t>Taking a step into the Unknown</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5447" y="1979695"/>
            <a:ext cx="4762500" cy="3048000"/>
          </a:xfrm>
          <a:prstGeom prst="rect">
            <a:avLst/>
          </a:prstGeom>
          <a:ln>
            <a:solidFill>
              <a:schemeClr val="accent1"/>
            </a:solidFill>
          </a:ln>
        </p:spPr>
      </p:pic>
      <p:pic>
        <p:nvPicPr>
          <p:cNvPr id="5" name="Picture 4">
            <a:extLst>
              <a:ext uri="{FF2B5EF4-FFF2-40B4-BE49-F238E27FC236}">
                <a16:creationId xmlns:a16="http://schemas.microsoft.com/office/drawing/2014/main" id="{E223EF47-FCB7-4B2F-ABAF-4A4846BBF638}"/>
              </a:ext>
            </a:extLst>
          </p:cNvPr>
          <p:cNvPicPr/>
          <p:nvPr/>
        </p:nvPicPr>
        <p:blipFill rotWithShape="1">
          <a:blip r:embed="rId5"/>
          <a:srcRect l="30580" t="28965" r="31365" b="14876"/>
          <a:stretch/>
        </p:blipFill>
        <p:spPr bwMode="auto">
          <a:xfrm>
            <a:off x="101600" y="4610663"/>
            <a:ext cx="2678670" cy="2247337"/>
          </a:xfrm>
          <a:prstGeom prst="rect">
            <a:avLst/>
          </a:prstGeom>
          <a:ln>
            <a:noFill/>
          </a:ln>
          <a:extLst>
            <a:ext uri="{53640926-AAD7-44D8-BBD7-CCE9431645EC}">
              <a14:shadowObscured xmlns:a14="http://schemas.microsoft.com/office/drawing/2010/main"/>
            </a:ext>
          </a:extLst>
        </p:spPr>
      </p:pic>
      <p:pic>
        <p:nvPicPr>
          <p:cNvPr id="6" name="FM 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150803" y="978925"/>
            <a:ext cx="2690949" cy="4775734"/>
          </a:xfrm>
          <a:prstGeom prst="rect">
            <a:avLst/>
          </a:prstGeom>
        </p:spPr>
      </p:pic>
      <p:sp>
        <p:nvSpPr>
          <p:cNvPr id="7" name="Rectangle 6"/>
          <p:cNvSpPr/>
          <p:nvPr/>
        </p:nvSpPr>
        <p:spPr>
          <a:xfrm>
            <a:off x="8917577" y="788913"/>
            <a:ext cx="3108960" cy="11408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1193369"/>
      </p:ext>
    </p:extLst>
  </p:cSld>
  <p:clrMapOvr>
    <a:masterClrMapping/>
  </p:clrMapOvr>
  <mc:AlternateContent xmlns:mc="http://schemas.openxmlformats.org/markup-compatibility/2006">
    <mc:Choice xmlns:p14="http://schemas.microsoft.com/office/powerpoint/2010/main" Requires="p14">
      <p:transition spd="slow" p14:dur="2000" advTm="138711"/>
    </mc:Choice>
    <mc:Fallback>
      <p:transition spd="slow" advTm="138711"/>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extLst>
    <p:ext uri="{E180D4A7-C9FB-4DFB-919C-405C955672EB}">
      <p14:showEvtLst xmlns:p14="http://schemas.microsoft.com/office/powerpoint/2010/main">
        <p14:playEvt time="2631" objId="6"/>
        <p14:triggerEvt type="onClick" time="2631" objId="6"/>
        <p14:stopEvt time="138711" objId="6"/>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6285" y="921367"/>
            <a:ext cx="1593385" cy="646331"/>
          </a:xfrm>
          <a:prstGeom prst="rect">
            <a:avLst/>
          </a:prstGeom>
          <a:noFill/>
        </p:spPr>
        <p:txBody>
          <a:bodyPr wrap="none" rtlCol="0">
            <a:spAutoFit/>
          </a:bodyPr>
          <a:lstStyle/>
          <a:p>
            <a:r>
              <a:rPr lang="en-GB" dirty="0"/>
              <a:t>Exam Question</a:t>
            </a:r>
          </a:p>
          <a:p>
            <a:endParaRPr lang="en-GB" dirty="0"/>
          </a:p>
        </p:txBody>
      </p:sp>
      <p:pic>
        <p:nvPicPr>
          <p:cNvPr id="6" name="Picture 5"/>
          <p:cNvPicPr>
            <a:picLocks noChangeAspect="1"/>
          </p:cNvPicPr>
          <p:nvPr/>
        </p:nvPicPr>
        <p:blipFill>
          <a:blip r:embed="rId4"/>
          <a:stretch>
            <a:fillRect/>
          </a:stretch>
        </p:blipFill>
        <p:spPr>
          <a:xfrm>
            <a:off x="343988" y="1415091"/>
            <a:ext cx="9677835" cy="2651244"/>
          </a:xfrm>
          <a:prstGeom prst="rect">
            <a:avLst/>
          </a:prstGeom>
        </p:spPr>
      </p:pic>
      <p:sp>
        <p:nvSpPr>
          <p:cNvPr id="3" name="TextBox 2"/>
          <p:cNvSpPr txBox="1"/>
          <p:nvPr/>
        </p:nvSpPr>
        <p:spPr>
          <a:xfrm>
            <a:off x="4416552" y="155448"/>
            <a:ext cx="7370064" cy="646331"/>
          </a:xfrm>
          <a:prstGeom prst="rect">
            <a:avLst/>
          </a:prstGeom>
          <a:noFill/>
        </p:spPr>
        <p:txBody>
          <a:bodyPr wrap="square" rtlCol="0">
            <a:spAutoFit/>
          </a:bodyPr>
          <a:lstStyle/>
          <a:p>
            <a:r>
              <a:rPr lang="en-GB" dirty="0" smtClean="0">
                <a:solidFill>
                  <a:srgbClr val="FF0000"/>
                </a:solidFill>
              </a:rPr>
              <a:t>Probably a little ambitious for now, but not too far away.</a:t>
            </a:r>
          </a:p>
          <a:p>
            <a:r>
              <a:rPr lang="en-GB" dirty="0" smtClean="0">
                <a:solidFill>
                  <a:srgbClr val="FF0000"/>
                </a:solidFill>
              </a:rPr>
              <a:t>We study the properties of roots of polynomials before Christmas in year 12</a:t>
            </a:r>
            <a:endParaRPr lang="en-GB" dirty="0">
              <a:solidFill>
                <a:srgbClr val="FF0000"/>
              </a:solidFill>
            </a:endParaRPr>
          </a:p>
        </p:txBody>
      </p:sp>
      <p:pic>
        <p:nvPicPr>
          <p:cNvPr id="7" name="exam Q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43988" y="6180273"/>
            <a:ext cx="487363" cy="487363"/>
          </a:xfrm>
          <a:prstGeom prst="rect">
            <a:avLst/>
          </a:prstGeom>
        </p:spPr>
      </p:pic>
    </p:spTree>
    <p:extLst>
      <p:ext uri="{BB962C8B-B14F-4D97-AF65-F5344CB8AC3E}">
        <p14:creationId xmlns:p14="http://schemas.microsoft.com/office/powerpoint/2010/main" val="4135601537"/>
      </p:ext>
    </p:extLst>
  </p:cSld>
  <p:clrMapOvr>
    <a:masterClrMapping/>
  </p:clrMapOvr>
  <mc:AlternateContent xmlns:mc="http://schemas.openxmlformats.org/markup-compatibility/2006">
    <mc:Choice xmlns:p14="http://schemas.microsoft.com/office/powerpoint/2010/main" Requires="p14">
      <p:transition spd="slow" p14:dur="2000" advTm="40191"/>
    </mc:Choice>
    <mc:Fallback>
      <p:transition spd="slow" advTm="40191"/>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784" fill="hold"/>
                                        <p:tgtEl>
                                          <p:spTgt spid="7"/>
                                        </p:tgtEl>
                                      </p:cBhvr>
                                    </p:cmd>
                                  </p:childTnLst>
                                </p:cTn>
                              </p:par>
                            </p:childTnLst>
                          </p:cTn>
                        </p:par>
                      </p:childTnLst>
                    </p:cTn>
                  </p:par>
                </p:childTnLst>
              </p:cTn>
              <p:nextCondLst>
                <p:cond evt="onClick" delay="0">
                  <p:tgtEl>
                    <p:spTgt spid="7"/>
                  </p:tgtEl>
                </p:cond>
              </p:nextCondLst>
            </p:seq>
            <p:audio>
              <p:cMediaNode vol="10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7780" objId="7"/>
        <p14:triggerEvt type="onClick" time="7780" objId="7"/>
        <p14:stopEvt time="37599" objId="7"/>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8FAE4D-E8B5-483E-93BC-2F2AAC704195}"/>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73920" y="2812869"/>
            <a:ext cx="2162334" cy="3214244"/>
          </a:xfrm>
          <a:prstGeom prst="rect">
            <a:avLst/>
          </a:prstGeom>
          <a:noFill/>
          <a:ln>
            <a:noFill/>
          </a:ln>
        </p:spPr>
      </p:pic>
      <p:sp>
        <p:nvSpPr>
          <p:cNvPr id="5" name="TextBox 4">
            <a:extLst>
              <a:ext uri="{FF2B5EF4-FFF2-40B4-BE49-F238E27FC236}">
                <a16:creationId xmlns:a16="http://schemas.microsoft.com/office/drawing/2014/main" id="{6CD11E6D-5482-4187-8751-F130530B11AA}"/>
              </a:ext>
            </a:extLst>
          </p:cNvPr>
          <p:cNvSpPr txBox="1"/>
          <p:nvPr/>
        </p:nvSpPr>
        <p:spPr>
          <a:xfrm>
            <a:off x="9835978" y="6027113"/>
            <a:ext cx="2356022" cy="461665"/>
          </a:xfrm>
          <a:prstGeom prst="rect">
            <a:avLst/>
          </a:prstGeom>
          <a:noFill/>
        </p:spPr>
        <p:txBody>
          <a:bodyPr wrap="square" rtlCol="0">
            <a:spAutoFit/>
          </a:bodyPr>
          <a:lstStyle/>
          <a:p>
            <a:r>
              <a:rPr lang="en-GB" sz="2400" dirty="0">
                <a:solidFill>
                  <a:srgbClr val="C00000"/>
                </a:solidFill>
              </a:rPr>
              <a:t>for mathematics</a:t>
            </a:r>
          </a:p>
        </p:txBody>
      </p:sp>
      <p:pic>
        <p:nvPicPr>
          <p:cNvPr id="6" name="Picture 5">
            <a:extLst>
              <a:ext uri="{FF2B5EF4-FFF2-40B4-BE49-F238E27FC236}">
                <a16:creationId xmlns:a16="http://schemas.microsoft.com/office/drawing/2014/main" id="{6031D14B-5694-4EAA-99DF-B42C6B02F3E8}"/>
              </a:ext>
            </a:extLst>
          </p:cNvPr>
          <p:cNvPicPr/>
          <p:nvPr/>
        </p:nvPicPr>
        <p:blipFill rotWithShape="1">
          <a:blip r:embed="rId6"/>
          <a:srcRect l="30580" t="28965" r="31365" b="14876"/>
          <a:stretch/>
        </p:blipFill>
        <p:spPr bwMode="auto">
          <a:xfrm>
            <a:off x="9773920" y="709181"/>
            <a:ext cx="2011680" cy="1636383"/>
          </a:xfrm>
          <a:prstGeom prst="rect">
            <a:avLst/>
          </a:prstGeom>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3D64C78D-6869-4C66-B092-740E0851475E}"/>
              </a:ext>
            </a:extLst>
          </p:cNvPr>
          <p:cNvSpPr txBox="1"/>
          <p:nvPr/>
        </p:nvSpPr>
        <p:spPr>
          <a:xfrm>
            <a:off x="174624" y="235159"/>
            <a:ext cx="10848976" cy="461665"/>
          </a:xfrm>
          <a:prstGeom prst="rect">
            <a:avLst/>
          </a:prstGeom>
          <a:noFill/>
        </p:spPr>
        <p:txBody>
          <a:bodyPr wrap="square" rtlCol="0">
            <a:spAutoFit/>
          </a:bodyPr>
          <a:lstStyle/>
          <a:p>
            <a:r>
              <a:rPr lang="en-GB" sz="2400" b="1" i="1" dirty="0" smtClean="0">
                <a:solidFill>
                  <a:srgbClr val="C00000"/>
                </a:solidFill>
              </a:rPr>
              <a:t>Further </a:t>
            </a:r>
            <a:r>
              <a:rPr lang="en-GB" sz="2400" b="1" i="1" dirty="0">
                <a:solidFill>
                  <a:srgbClr val="C00000"/>
                </a:solidFill>
              </a:rPr>
              <a:t>Maths visa checklist </a:t>
            </a:r>
            <a:r>
              <a:rPr lang="en-GB" sz="2400" i="1" dirty="0">
                <a:solidFill>
                  <a:srgbClr val="C00000"/>
                </a:solidFill>
              </a:rPr>
              <a:t>-</a:t>
            </a:r>
            <a:r>
              <a:rPr lang="en-GB" sz="2400" i="1" dirty="0" smtClean="0">
                <a:solidFill>
                  <a:srgbClr val="C00000"/>
                </a:solidFill>
              </a:rPr>
              <a:t> </a:t>
            </a:r>
            <a:r>
              <a:rPr lang="en-GB" sz="2400" i="1" dirty="0">
                <a:solidFill>
                  <a:srgbClr val="C00000"/>
                </a:solidFill>
              </a:rPr>
              <a:t>are making the right </a:t>
            </a:r>
            <a:r>
              <a:rPr lang="en-GB" sz="2400" i="1" dirty="0" smtClean="0">
                <a:solidFill>
                  <a:srgbClr val="C00000"/>
                </a:solidFill>
              </a:rPr>
              <a:t>choice ?</a:t>
            </a:r>
            <a:endParaRPr lang="en-GB" sz="2400" i="1" dirty="0">
              <a:solidFill>
                <a:srgbClr val="C00000"/>
              </a:solidFill>
            </a:endParaRPr>
          </a:p>
        </p:txBody>
      </p:sp>
      <p:sp>
        <p:nvSpPr>
          <p:cNvPr id="3" name="Rectangle 2"/>
          <p:cNvSpPr/>
          <p:nvPr/>
        </p:nvSpPr>
        <p:spPr>
          <a:xfrm>
            <a:off x="174624" y="845105"/>
            <a:ext cx="9192896" cy="5010859"/>
          </a:xfrm>
          <a:prstGeom prst="rect">
            <a:avLst/>
          </a:prstGeom>
        </p:spPr>
        <p:txBody>
          <a:bodyPr wrap="square">
            <a:spAutoFit/>
          </a:bodyPr>
          <a:lstStyle/>
          <a:p>
            <a:pPr marL="342900" lvl="0" indent="-342900">
              <a:lnSpc>
                <a:spcPct val="107000"/>
              </a:lnSpc>
              <a:spcAft>
                <a:spcPts val="800"/>
              </a:spcAft>
              <a:buFont typeface="Wingdings" panose="05000000000000000000" pitchFamily="2" charset="2"/>
              <a:buChar char="ü"/>
            </a:pPr>
            <a:r>
              <a:rPr lang="en-GB" dirty="0">
                <a:latin typeface="Calibri" panose="020F0502020204030204" pitchFamily="34" charset="0"/>
                <a:ea typeface="Calibri" panose="020F0502020204030204" pitchFamily="34" charset="0"/>
                <a:cs typeface="Times New Roman" panose="02020603050405020304" pitchFamily="18" charset="0"/>
              </a:rPr>
              <a:t>Each A level you study requires 4½ hours (6 lessons) of classroom study, backed up with roughly the same amount of time working independently in and out of school. Check that you are happy spending 18 hours a week studying maths</a:t>
            </a:r>
            <a:r>
              <a:rPr lang="en-GB" dirty="0" smtClean="0">
                <a:latin typeface="Calibri" panose="020F0502020204030204" pitchFamily="34" charset="0"/>
                <a:ea typeface="Calibri" panose="020F0502020204030204" pitchFamily="34" charset="0"/>
                <a:cs typeface="Times New Roman" panose="02020603050405020304" pitchFamily="18" charset="0"/>
              </a:rPr>
              <a:t>.</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Bef>
                <a:spcPts val="1200"/>
              </a:spcBef>
              <a:spcAft>
                <a:spcPts val="800"/>
              </a:spcAft>
              <a:buFont typeface="Wingdings" panose="05000000000000000000" pitchFamily="2" charset="2"/>
              <a:buChar char="ü"/>
            </a:pPr>
            <a:r>
              <a:rPr lang="en-GB" dirty="0">
                <a:latin typeface="Calibri" panose="020F0502020204030204" pitchFamily="34" charset="0"/>
                <a:ea typeface="Calibri" panose="020F0502020204030204" pitchFamily="34" charset="0"/>
                <a:cs typeface="Times New Roman" panose="02020603050405020304" pitchFamily="18" charset="0"/>
              </a:rPr>
              <a:t>The content of Further Maths A level is intended to build on those in the mathematics course and develop this content alongside introducing other new topics such as matrices, complex numbers, elastic collisions in mechanics, tests for the goodness of fit of a statistical model and algorithms based on optimisation criteria in decision maths. Do you have an appetite for expanding your mathematical horizons</a:t>
            </a:r>
            <a:r>
              <a:rPr lang="en-GB" dirty="0" smtClean="0">
                <a:latin typeface="Calibri" panose="020F0502020204030204" pitchFamily="34" charset="0"/>
                <a:ea typeface="Calibri" panose="020F0502020204030204" pitchFamily="34" charset="0"/>
                <a:cs typeface="Times New Roman" panose="02020603050405020304" pitchFamily="18" charset="0"/>
              </a:rPr>
              <a:t>?</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Bef>
                <a:spcPts val="1200"/>
              </a:spcBef>
              <a:spcAft>
                <a:spcPts val="800"/>
              </a:spcAft>
              <a:buFont typeface="Wingdings" panose="05000000000000000000" pitchFamily="2" charset="2"/>
              <a:buChar char="ü"/>
            </a:pPr>
            <a:r>
              <a:rPr lang="en-GB" dirty="0">
                <a:latin typeface="Calibri" panose="020F0502020204030204" pitchFamily="34" charset="0"/>
                <a:ea typeface="Calibri" panose="020F0502020204030204" pitchFamily="34" charset="0"/>
                <a:cs typeface="Times New Roman" panose="02020603050405020304" pitchFamily="18" charset="0"/>
              </a:rPr>
              <a:t>Further maths is only suitable for students who have secure enough maths skills to take on a higher level of challenge than the Maths A level. It is advisable to only consider studying the course if you achieve a </a:t>
            </a:r>
            <a:r>
              <a:rPr lang="en-GB" b="1" dirty="0">
                <a:latin typeface="Calibri" panose="020F0502020204030204" pitchFamily="34" charset="0"/>
                <a:ea typeface="Calibri" panose="020F0502020204030204" pitchFamily="34" charset="0"/>
                <a:cs typeface="Times New Roman" panose="02020603050405020304" pitchFamily="18" charset="0"/>
              </a:rPr>
              <a:t>minimum</a:t>
            </a:r>
            <a:r>
              <a:rPr lang="en-GB" dirty="0">
                <a:latin typeface="Calibri" panose="020F0502020204030204" pitchFamily="34" charset="0"/>
                <a:ea typeface="Calibri" panose="020F0502020204030204" pitchFamily="34" charset="0"/>
                <a:cs typeface="Times New Roman" panose="02020603050405020304" pitchFamily="18" charset="0"/>
              </a:rPr>
              <a:t> of </a:t>
            </a:r>
            <a:r>
              <a:rPr lang="en-GB" b="1" dirty="0">
                <a:latin typeface="Calibri" panose="020F0502020204030204" pitchFamily="34" charset="0"/>
                <a:ea typeface="Calibri" panose="020F0502020204030204" pitchFamily="34" charset="0"/>
                <a:cs typeface="Times New Roman" panose="02020603050405020304" pitchFamily="18" charset="0"/>
              </a:rPr>
              <a:t>grade 8 </a:t>
            </a:r>
            <a:r>
              <a:rPr lang="en-GB" dirty="0">
                <a:latin typeface="Calibri" panose="020F0502020204030204" pitchFamily="34" charset="0"/>
                <a:ea typeface="Calibri" panose="020F0502020204030204" pitchFamily="34" charset="0"/>
                <a:cs typeface="Times New Roman" panose="02020603050405020304" pitchFamily="18" charset="0"/>
              </a:rPr>
              <a:t>at GCSE</a:t>
            </a:r>
            <a:r>
              <a:rPr lang="en-GB" dirty="0" smtClean="0">
                <a:latin typeface="Calibri" panose="020F0502020204030204" pitchFamily="34" charset="0"/>
                <a:ea typeface="Calibri" panose="020F0502020204030204" pitchFamily="34" charset="0"/>
                <a:cs typeface="Times New Roman" panose="02020603050405020304" pitchFamily="18" charset="0"/>
              </a:rPr>
              <a:t>.</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Bef>
                <a:spcPts val="1200"/>
              </a:spcBef>
              <a:spcAft>
                <a:spcPts val="800"/>
              </a:spcAft>
              <a:buFont typeface="Wingdings" panose="05000000000000000000" pitchFamily="2" charset="2"/>
              <a:buChar char="ü"/>
            </a:pPr>
            <a:r>
              <a:rPr lang="en-GB" dirty="0">
                <a:latin typeface="Calibri" panose="020F0502020204030204" pitchFamily="34" charset="0"/>
                <a:ea typeface="Calibri" panose="020F0502020204030204" pitchFamily="34" charset="0"/>
                <a:cs typeface="Times New Roman" panose="02020603050405020304" pitchFamily="18" charset="0"/>
              </a:rPr>
              <a:t>Your Further Maths A level grade could be the key to accessing Oxbridge and other top university places in the study of Mathematics, Mathematical sciences or Economics. Do you already have an idea what you want to do after your sixth form studies</a:t>
            </a:r>
            <a:r>
              <a:rPr lang="en-GB" dirty="0" smtClean="0">
                <a:latin typeface="Calibri" panose="020F0502020204030204" pitchFamily="34" charset="0"/>
                <a:ea typeface="Calibri" panose="020F0502020204030204" pitchFamily="34" charset="0"/>
                <a:cs typeface="Times New Roman" panose="02020603050405020304" pitchFamily="18" charset="0"/>
              </a:rPr>
              <a:t>.</a:t>
            </a:r>
            <a:endParaRPr lang="en-GB" sz="16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8" name="choosing F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337049" y="6122581"/>
            <a:ext cx="487363" cy="487363"/>
          </a:xfrm>
          <a:prstGeom prst="rect">
            <a:avLst/>
          </a:prstGeom>
        </p:spPr>
      </p:pic>
    </p:spTree>
    <p:custDataLst>
      <p:tags r:id="rId1"/>
    </p:custDataLst>
    <p:extLst>
      <p:ext uri="{BB962C8B-B14F-4D97-AF65-F5344CB8AC3E}">
        <p14:creationId xmlns:p14="http://schemas.microsoft.com/office/powerpoint/2010/main" val="1315769192"/>
      </p:ext>
    </p:extLst>
  </p:cSld>
  <p:clrMapOvr>
    <a:masterClrMapping/>
  </p:clrMapOvr>
  <mc:AlternateContent xmlns:mc="http://schemas.openxmlformats.org/markup-compatibility/2006">
    <mc:Choice xmlns:p14="http://schemas.microsoft.com/office/powerpoint/2010/main" Requires="p14">
      <p:transition spd="slow" p14:dur="2000" advTm="126709"/>
    </mc:Choice>
    <mc:Fallback>
      <p:transition spd="slow" advTm="126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randombar(horizontal)">
                                      <p:cBhvr>
                                        <p:cTn id="32" dur="500"/>
                                        <p:tgtEl>
                                          <p:spTgt spid="4"/>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randombar(horizontal)">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8"/>
                    </p:tgtEl>
                  </p:cond>
                </p:stCondLst>
                <p:endSync evt="end" delay="0">
                  <p:rtn val="all"/>
                </p:endSync>
                <p:childTnLst>
                  <p:par>
                    <p:cTn id="37" fill="hold">
                      <p:stCondLst>
                        <p:cond delay="0"/>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109940" fill="hold"/>
                                        <p:tgtEl>
                                          <p:spTgt spid="8"/>
                                        </p:tgtEl>
                                      </p:cBhvr>
                                    </p:cmd>
                                  </p:childTnLst>
                                </p:cTn>
                              </p:par>
                            </p:childTnLst>
                          </p:cTn>
                        </p:par>
                      </p:childTnLst>
                    </p:cTn>
                  </p:par>
                </p:childTnLst>
              </p:cTn>
              <p:nextCondLst>
                <p:cond evt="onClick" delay="0">
                  <p:tgtEl>
                    <p:spTgt spid="8"/>
                  </p:tgtEl>
                </p:cond>
              </p:nextCondLst>
            </p:seq>
            <p:audio>
              <p:cMediaNode vol="100000">
                <p:cTn id="41" fill="hold" display="0">
                  <p:stCondLst>
                    <p:cond delay="indefinite"/>
                  </p:stCondLst>
                  <p:endCondLst>
                    <p:cond evt="onStopAudio" delay="0">
                      <p:tgtEl>
                        <p:sldTgt/>
                      </p:tgtEl>
                    </p:cond>
                  </p:endCondLst>
                </p:cTn>
                <p:tgtEl>
                  <p:spTgt spid="8"/>
                </p:tgtEl>
              </p:cMediaNode>
            </p:audio>
          </p:childTnLst>
        </p:cTn>
      </p:par>
    </p:tnLst>
    <p:bldLst>
      <p:bldP spid="5" grpId="0"/>
      <p:bldP spid="7" grpId="0"/>
    </p:bldLst>
  </p:timing>
  <p:extLst>
    <p:ext uri="{E180D4A7-C9FB-4DFB-919C-405C955672EB}">
      <p14:showEvtLst xmlns:p14="http://schemas.microsoft.com/office/powerpoint/2010/main">
        <p14:playEvt time="8261" objId="8"/>
        <p14:stopEvt time="118238" objId="8"/>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0852" y="183129"/>
            <a:ext cx="10515600" cy="763916"/>
          </a:xfrm>
        </p:spPr>
        <p:txBody>
          <a:bodyPr/>
          <a:lstStyle/>
          <a:p>
            <a:pPr>
              <a:defRPr/>
            </a:pPr>
            <a:r>
              <a:rPr lang="en-GB" sz="3200" dirty="0"/>
              <a:t>Remember what is covered in AS/A level Mathematics?</a:t>
            </a:r>
          </a:p>
        </p:txBody>
      </p:sp>
      <p:sp>
        <p:nvSpPr>
          <p:cNvPr id="2" name="Content Placeholder 1"/>
          <p:cNvSpPr>
            <a:spLocks noGrp="1"/>
          </p:cNvSpPr>
          <p:nvPr>
            <p:ph idx="1"/>
          </p:nvPr>
        </p:nvSpPr>
        <p:spPr>
          <a:xfrm>
            <a:off x="961967" y="1019052"/>
            <a:ext cx="10207636" cy="5338468"/>
          </a:xfrm>
        </p:spPr>
        <p:txBody>
          <a:bodyPr/>
          <a:lstStyle/>
          <a:p>
            <a:pPr marL="72900" indent="0">
              <a:buNone/>
            </a:pPr>
            <a:endParaRPr lang="en-GB" dirty="0"/>
          </a:p>
        </p:txBody>
      </p:sp>
      <p:sp>
        <p:nvSpPr>
          <p:cNvPr id="5" name="Rectangle 4"/>
          <p:cNvSpPr/>
          <p:nvPr/>
        </p:nvSpPr>
        <p:spPr>
          <a:xfrm>
            <a:off x="390525" y="1019052"/>
            <a:ext cx="9448427" cy="1200329"/>
          </a:xfrm>
          <a:prstGeom prst="rect">
            <a:avLst/>
          </a:prstGeom>
          <a:solidFill>
            <a:srgbClr val="CCECFF"/>
          </a:solidFill>
          <a:ln>
            <a:solidFill>
              <a:schemeClr val="tx1"/>
            </a:solidFill>
          </a:ln>
        </p:spPr>
        <p:txBody>
          <a:bodyPr wrap="square">
            <a:spAutoFit/>
          </a:bodyPr>
          <a:lstStyle/>
          <a:p>
            <a:pPr fontAlgn="base">
              <a:spcBef>
                <a:spcPct val="0"/>
              </a:spcBef>
              <a:spcAft>
                <a:spcPct val="0"/>
              </a:spcAft>
              <a:defRPr/>
            </a:pPr>
            <a:r>
              <a:rPr lang="en-GB" sz="2400" b="1" dirty="0">
                <a:solidFill>
                  <a:srgbClr val="3C3C3B"/>
                </a:solidFill>
                <a:cs typeface="Arial" pitchFamily="34" charset="0"/>
              </a:rPr>
              <a:t>Pure Mathematics					                               (66%)</a:t>
            </a:r>
          </a:p>
          <a:p>
            <a:pPr fontAlgn="base">
              <a:spcBef>
                <a:spcPct val="0"/>
              </a:spcBef>
              <a:spcAft>
                <a:spcPct val="20000"/>
              </a:spcAft>
              <a:defRPr/>
            </a:pPr>
            <a:r>
              <a:rPr lang="en-GB" altLang="en-US" sz="2400" dirty="0">
                <a:solidFill>
                  <a:srgbClr val="000000"/>
                </a:solidFill>
                <a:cs typeface="Arial" pitchFamily="34" charset="0"/>
              </a:rPr>
              <a:t>methods and techniques which underpin the study of all other areas of </a:t>
            </a:r>
            <a:r>
              <a:rPr lang="en-GB" altLang="en-US" sz="2400" dirty="0" smtClean="0">
                <a:solidFill>
                  <a:srgbClr val="000000"/>
                </a:solidFill>
                <a:cs typeface="Arial" pitchFamily="34" charset="0"/>
              </a:rPr>
              <a:t>mathematics such </a:t>
            </a:r>
            <a:r>
              <a:rPr lang="en-GB" altLang="en-US" sz="2400" dirty="0">
                <a:solidFill>
                  <a:srgbClr val="000000"/>
                </a:solidFill>
                <a:cs typeface="Arial" pitchFamily="34" charset="0"/>
              </a:rPr>
              <a:t>as, proof, algebra, trigonometry, calculus, and vectors. </a:t>
            </a:r>
          </a:p>
        </p:txBody>
      </p:sp>
      <p:sp>
        <p:nvSpPr>
          <p:cNvPr id="6" name="Rectangle 5"/>
          <p:cNvSpPr/>
          <p:nvPr/>
        </p:nvSpPr>
        <p:spPr>
          <a:xfrm>
            <a:off x="390525" y="2291389"/>
            <a:ext cx="9448427" cy="1200329"/>
          </a:xfrm>
          <a:prstGeom prst="rect">
            <a:avLst/>
          </a:prstGeom>
          <a:solidFill>
            <a:srgbClr val="FFFFCC"/>
          </a:solidFill>
          <a:ln>
            <a:solidFill>
              <a:schemeClr val="tx1"/>
            </a:solidFill>
          </a:ln>
        </p:spPr>
        <p:txBody>
          <a:bodyPr wrap="square">
            <a:spAutoFit/>
          </a:bodyPr>
          <a:lstStyle/>
          <a:p>
            <a:pPr fontAlgn="base">
              <a:spcBef>
                <a:spcPct val="0"/>
              </a:spcBef>
              <a:spcAft>
                <a:spcPct val="0"/>
              </a:spcAft>
              <a:defRPr/>
            </a:pPr>
            <a:r>
              <a:rPr lang="en-GB" sz="2400" b="1" dirty="0">
                <a:solidFill>
                  <a:srgbClr val="3C3C3B"/>
                </a:solidFill>
                <a:cs typeface="Arial" pitchFamily="34" charset="0"/>
              </a:rPr>
              <a:t>Statistics					      	                              (17%)</a:t>
            </a:r>
          </a:p>
          <a:p>
            <a:pPr fontAlgn="base">
              <a:spcBef>
                <a:spcPct val="0"/>
              </a:spcBef>
              <a:spcAft>
                <a:spcPct val="20000"/>
              </a:spcAft>
              <a:defRPr/>
            </a:pPr>
            <a:r>
              <a:rPr lang="en-GB" altLang="en-US" sz="2400" dirty="0">
                <a:solidFill>
                  <a:srgbClr val="000000"/>
                </a:solidFill>
                <a:cs typeface="Arial" pitchFamily="34" charset="0"/>
              </a:rPr>
              <a:t>statistical sampling, data presentation and probability leading to the study of statistical distributions</a:t>
            </a:r>
          </a:p>
        </p:txBody>
      </p:sp>
      <p:sp>
        <p:nvSpPr>
          <p:cNvPr id="8" name="Rectangle 7"/>
          <p:cNvSpPr/>
          <p:nvPr/>
        </p:nvSpPr>
        <p:spPr>
          <a:xfrm>
            <a:off x="390525" y="3563726"/>
            <a:ext cx="9448427" cy="1200329"/>
          </a:xfrm>
          <a:prstGeom prst="rect">
            <a:avLst/>
          </a:prstGeom>
          <a:solidFill>
            <a:srgbClr val="CCFFCC"/>
          </a:solidFill>
          <a:ln>
            <a:solidFill>
              <a:schemeClr val="tx1"/>
            </a:solidFill>
          </a:ln>
        </p:spPr>
        <p:txBody>
          <a:bodyPr wrap="square">
            <a:spAutoFit/>
          </a:bodyPr>
          <a:lstStyle/>
          <a:p>
            <a:pPr fontAlgn="base">
              <a:spcBef>
                <a:spcPct val="0"/>
              </a:spcBef>
              <a:spcAft>
                <a:spcPct val="0"/>
              </a:spcAft>
              <a:defRPr/>
            </a:pPr>
            <a:r>
              <a:rPr lang="en-GB" sz="2400" b="1" dirty="0">
                <a:solidFill>
                  <a:srgbClr val="3C3C3B"/>
                </a:solidFill>
                <a:cs typeface="Arial" pitchFamily="34" charset="0"/>
              </a:rPr>
              <a:t>Mechanics					      	                              (17%)</a:t>
            </a:r>
          </a:p>
          <a:p>
            <a:pPr fontAlgn="base">
              <a:spcBef>
                <a:spcPct val="0"/>
              </a:spcBef>
              <a:spcAft>
                <a:spcPct val="20000"/>
              </a:spcAft>
              <a:defRPr/>
            </a:pPr>
            <a:r>
              <a:rPr lang="en-GB" altLang="en-US" sz="2400" dirty="0">
                <a:solidFill>
                  <a:srgbClr val="000000"/>
                </a:solidFill>
                <a:cs typeface="Arial" pitchFamily="34" charset="0"/>
              </a:rPr>
              <a:t>the study of the physical world, modelling the motion of objects and the forces acting on them.  </a:t>
            </a:r>
          </a:p>
        </p:txBody>
      </p:sp>
      <p:sp>
        <p:nvSpPr>
          <p:cNvPr id="4" name="TextBox 3">
            <a:extLst>
              <a:ext uri="{FF2B5EF4-FFF2-40B4-BE49-F238E27FC236}">
                <a16:creationId xmlns:a16="http://schemas.microsoft.com/office/drawing/2014/main" id="{BA0FDFCE-6FEB-4668-A8CA-17047D956174}"/>
              </a:ext>
            </a:extLst>
          </p:cNvPr>
          <p:cNvSpPr txBox="1"/>
          <p:nvPr/>
        </p:nvSpPr>
        <p:spPr>
          <a:xfrm>
            <a:off x="1480457" y="4960623"/>
            <a:ext cx="10512166" cy="1200329"/>
          </a:xfrm>
          <a:prstGeom prst="rect">
            <a:avLst/>
          </a:prstGeom>
          <a:noFill/>
        </p:spPr>
        <p:txBody>
          <a:bodyPr wrap="square" rtlCol="0">
            <a:spAutoFit/>
          </a:bodyPr>
          <a:lstStyle/>
          <a:p>
            <a:r>
              <a:rPr lang="en-GB" sz="2400" dirty="0">
                <a:solidFill>
                  <a:srgbClr val="C00000"/>
                </a:solidFill>
              </a:rPr>
              <a:t>If you study further maths, this content is covered at a faster pace to create more time to target challenging </a:t>
            </a:r>
            <a:r>
              <a:rPr lang="en-GB" sz="2400" dirty="0" smtClean="0">
                <a:solidFill>
                  <a:srgbClr val="C00000"/>
                </a:solidFill>
              </a:rPr>
              <a:t>problems, </a:t>
            </a:r>
            <a:r>
              <a:rPr lang="en-GB" sz="2400" dirty="0">
                <a:solidFill>
                  <a:srgbClr val="C00000"/>
                </a:solidFill>
              </a:rPr>
              <a:t>and to spend longer on the harder topics in the further maths syllabus</a:t>
            </a:r>
          </a:p>
        </p:txBody>
      </p:sp>
      <p:pic>
        <p:nvPicPr>
          <p:cNvPr id="9" name="Picture 8">
            <a:extLst>
              <a:ext uri="{FF2B5EF4-FFF2-40B4-BE49-F238E27FC236}">
                <a16:creationId xmlns:a16="http://schemas.microsoft.com/office/drawing/2014/main" id="{4EDB5F92-67FF-414C-A1E7-A8F8A267DE88}"/>
              </a:ext>
            </a:extLst>
          </p:cNvPr>
          <p:cNvPicPr/>
          <p:nvPr/>
        </p:nvPicPr>
        <p:blipFill rotWithShape="1">
          <a:blip r:embed="rId5"/>
          <a:srcRect l="30580" t="28965" r="31365" b="14876"/>
          <a:stretch/>
        </p:blipFill>
        <p:spPr bwMode="auto">
          <a:xfrm>
            <a:off x="10132410" y="387176"/>
            <a:ext cx="1777218" cy="1512874"/>
          </a:xfrm>
          <a:prstGeom prst="rect">
            <a:avLst/>
          </a:prstGeom>
          <a:ln>
            <a:noFill/>
          </a:ln>
          <a:extLst>
            <a:ext uri="{53640926-AAD7-44D8-BBD7-CCE9431645EC}">
              <a14:shadowObscured xmlns:a14="http://schemas.microsoft.com/office/drawing/2010/main"/>
            </a:ext>
          </a:extLst>
        </p:spPr>
      </p:pic>
      <p:pic>
        <p:nvPicPr>
          <p:cNvPr id="10" name="maths with F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7994" y="6160952"/>
            <a:ext cx="487363" cy="487363"/>
          </a:xfrm>
          <a:prstGeom prst="rect">
            <a:avLst/>
          </a:prstGeom>
        </p:spPr>
      </p:pic>
    </p:spTree>
    <p:extLst>
      <p:ext uri="{BB962C8B-B14F-4D97-AF65-F5344CB8AC3E}">
        <p14:creationId xmlns:p14="http://schemas.microsoft.com/office/powerpoint/2010/main" val="76873425"/>
      </p:ext>
    </p:extLst>
  </p:cSld>
  <p:clrMapOvr>
    <a:masterClrMapping/>
  </p:clrMapOvr>
  <p:transition advTm="3676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2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afterEffect">
                                  <p:stCondLst>
                                    <p:cond delay="200"/>
                                  </p:stCondLst>
                                  <p:childTnLst>
                                    <p:cmd type="call" cmd="playFrom(0.0)">
                                      <p:cBhvr>
                                        <p:cTn id="16" dur="28600" fill="hold"/>
                                        <p:tgtEl>
                                          <p:spTgt spid="10"/>
                                        </p:tgtEl>
                                      </p:cBhvr>
                                    </p:cmd>
                                  </p:childTnLst>
                                </p:cTn>
                              </p:par>
                            </p:childTnLst>
                          </p:cTn>
                        </p:par>
                      </p:childTnLst>
                    </p:cTn>
                  </p:par>
                </p:childTnLst>
              </p:cTn>
              <p:nextCondLst>
                <p:cond evt="onClick" delay="0">
                  <p:tgtEl>
                    <p:spTgt spid="10"/>
                  </p:tgtEl>
                </p:cond>
              </p:nextCondLst>
            </p:seq>
            <p:audio>
              <p:cMediaNode vol="100000">
                <p:cTn id="17" fill="hold" display="0">
                  <p:stCondLst>
                    <p:cond delay="indefinite"/>
                  </p:stCondLst>
                  <p:endCondLst>
                    <p:cond evt="onStopAudio" delay="0">
                      <p:tgtEl>
                        <p:sldTgt/>
                      </p:tgtEl>
                    </p:cond>
                  </p:endCondLst>
                </p:cTn>
                <p:tgtEl>
                  <p:spTgt spid="10"/>
                </p:tgtEl>
              </p:cMediaNode>
            </p:audio>
          </p:childTnLst>
        </p:cTn>
      </p:par>
    </p:tnLst>
    <p:bldLst>
      <p:bldP spid="6" grpId="0" animBg="1"/>
      <p:bldP spid="8" grpId="0" animBg="1"/>
    </p:bldLst>
  </p:timing>
  <p:extLst>
    <p:ext uri="{E180D4A7-C9FB-4DFB-919C-405C955672EB}">
      <p14:showEvtLst xmlns:p14="http://schemas.microsoft.com/office/powerpoint/2010/main">
        <p14:triggerEvt type="onClick" time="7631" objId="10"/>
        <p14:playEvt time="7831" objId="10"/>
        <p14:stopEvt time="36455" objId="10"/>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1D529EC-10AC-473D-9DEA-E2DEF1771F91}"/>
              </a:ext>
            </a:extLst>
          </p:cNvPr>
          <p:cNvSpPr/>
          <p:nvPr/>
        </p:nvSpPr>
        <p:spPr>
          <a:xfrm>
            <a:off x="259492" y="5029222"/>
            <a:ext cx="11738920" cy="985391"/>
          </a:xfrm>
          <a:prstGeom prst="rect">
            <a:avLst/>
          </a:prstGeom>
          <a:solidFill>
            <a:srgbClr val="CC99FF"/>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ectangle 2"/>
          <p:cNvSpPr/>
          <p:nvPr/>
        </p:nvSpPr>
        <p:spPr>
          <a:xfrm>
            <a:off x="259491" y="613636"/>
            <a:ext cx="11738920" cy="1412792"/>
          </a:xfrm>
          <a:prstGeom prst="rect">
            <a:avLst/>
          </a:prstGeom>
          <a:solidFill>
            <a:schemeClr val="accent1">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259491" y="2762532"/>
            <a:ext cx="11738920" cy="1080641"/>
          </a:xfrm>
          <a:prstGeom prst="rect">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259491" y="3936194"/>
            <a:ext cx="11738920" cy="985391"/>
          </a:xfrm>
          <a:prstGeom prst="rect">
            <a:avLst/>
          </a:prstGeom>
          <a:solidFill>
            <a:srgbClr val="B7FE9A"/>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p:cNvSpPr/>
          <p:nvPr/>
        </p:nvSpPr>
        <p:spPr>
          <a:xfrm>
            <a:off x="259491" y="653234"/>
            <a:ext cx="11231469" cy="1477328"/>
          </a:xfrm>
          <a:prstGeom prst="rect">
            <a:avLst/>
          </a:prstGeom>
        </p:spPr>
        <p:txBody>
          <a:bodyPr wrap="square">
            <a:spAutoFit/>
          </a:bodyPr>
          <a:lstStyle/>
          <a:p>
            <a:r>
              <a:rPr lang="en-GB" dirty="0"/>
              <a:t>Paper 1: </a:t>
            </a:r>
            <a:r>
              <a:rPr lang="en-GB" b="1" dirty="0"/>
              <a:t>Core Pure Mathematics 1 </a:t>
            </a:r>
            <a:r>
              <a:rPr lang="en-GB" dirty="0"/>
              <a:t>&amp; Paper 2: </a:t>
            </a:r>
            <a:r>
              <a:rPr lang="en-GB" b="1" dirty="0"/>
              <a:t>Core Pure Mathematics 2 </a:t>
            </a:r>
            <a:endParaRPr lang="en-GB" dirty="0"/>
          </a:p>
          <a:p>
            <a:r>
              <a:rPr lang="en-GB" dirty="0"/>
              <a:t>Written examination: ( </a:t>
            </a:r>
            <a:r>
              <a:rPr lang="en-GB" b="1" dirty="0"/>
              <a:t>2 × </a:t>
            </a:r>
            <a:r>
              <a:rPr lang="en-GB" dirty="0"/>
              <a:t>) 1 hour and 30 minutes</a:t>
            </a:r>
            <a:r>
              <a:rPr lang="en-GB" dirty="0" smtClean="0"/>
              <a:t>.</a:t>
            </a:r>
            <a:endParaRPr lang="en-GB" dirty="0"/>
          </a:p>
          <a:p>
            <a:r>
              <a:rPr lang="en-GB" b="1" dirty="0"/>
              <a:t>Content overview</a:t>
            </a:r>
            <a:r>
              <a:rPr lang="en-GB" dirty="0"/>
              <a:t>: Proof, Complex numbers, Matrices, Further algebra and functions, Further calculus, Further vectors, Polar coordinates, Hyperbolic functions, Differential equations</a:t>
            </a:r>
          </a:p>
          <a:p>
            <a:endParaRPr lang="en-GB" dirty="0"/>
          </a:p>
        </p:txBody>
      </p:sp>
      <p:sp>
        <p:nvSpPr>
          <p:cNvPr id="6" name="TextBox 5"/>
          <p:cNvSpPr txBox="1"/>
          <p:nvPr/>
        </p:nvSpPr>
        <p:spPr>
          <a:xfrm>
            <a:off x="11256651" y="2789172"/>
            <a:ext cx="724878" cy="369332"/>
          </a:xfrm>
          <a:prstGeom prst="rect">
            <a:avLst/>
          </a:prstGeom>
          <a:noFill/>
        </p:spPr>
        <p:txBody>
          <a:bodyPr wrap="none" rtlCol="0">
            <a:spAutoFit/>
          </a:bodyPr>
          <a:lstStyle/>
          <a:p>
            <a:r>
              <a:rPr lang="en-GB" dirty="0"/>
              <a:t>(25%)</a:t>
            </a:r>
          </a:p>
        </p:txBody>
      </p:sp>
      <p:sp>
        <p:nvSpPr>
          <p:cNvPr id="7" name="TextBox 6"/>
          <p:cNvSpPr txBox="1"/>
          <p:nvPr/>
        </p:nvSpPr>
        <p:spPr>
          <a:xfrm>
            <a:off x="11261645" y="3969848"/>
            <a:ext cx="724878" cy="369332"/>
          </a:xfrm>
          <a:prstGeom prst="rect">
            <a:avLst/>
          </a:prstGeom>
          <a:noFill/>
        </p:spPr>
        <p:txBody>
          <a:bodyPr wrap="none" rtlCol="0">
            <a:spAutoFit/>
          </a:bodyPr>
          <a:lstStyle/>
          <a:p>
            <a:r>
              <a:rPr lang="en-GB" dirty="0"/>
              <a:t>(25%)</a:t>
            </a:r>
          </a:p>
        </p:txBody>
      </p:sp>
      <p:sp>
        <p:nvSpPr>
          <p:cNvPr id="8" name="TextBox 7"/>
          <p:cNvSpPr txBox="1"/>
          <p:nvPr/>
        </p:nvSpPr>
        <p:spPr>
          <a:xfrm>
            <a:off x="11128521" y="653234"/>
            <a:ext cx="724878" cy="369332"/>
          </a:xfrm>
          <a:prstGeom prst="rect">
            <a:avLst/>
          </a:prstGeom>
          <a:noFill/>
        </p:spPr>
        <p:txBody>
          <a:bodyPr wrap="none" rtlCol="0">
            <a:spAutoFit/>
          </a:bodyPr>
          <a:lstStyle/>
          <a:p>
            <a:r>
              <a:rPr lang="en-GB" dirty="0"/>
              <a:t>(50%)</a:t>
            </a:r>
          </a:p>
        </p:txBody>
      </p:sp>
      <p:sp>
        <p:nvSpPr>
          <p:cNvPr id="9" name="TextBox 8">
            <a:extLst>
              <a:ext uri="{FF2B5EF4-FFF2-40B4-BE49-F238E27FC236}">
                <a16:creationId xmlns:a16="http://schemas.microsoft.com/office/drawing/2014/main" id="{DD1848D1-B8B4-4393-B3BF-30161B3F6CDE}"/>
              </a:ext>
            </a:extLst>
          </p:cNvPr>
          <p:cNvSpPr txBox="1"/>
          <p:nvPr/>
        </p:nvSpPr>
        <p:spPr>
          <a:xfrm>
            <a:off x="406595" y="2830967"/>
            <a:ext cx="6429375" cy="3416320"/>
          </a:xfrm>
          <a:prstGeom prst="rect">
            <a:avLst/>
          </a:prstGeom>
          <a:noFill/>
        </p:spPr>
        <p:txBody>
          <a:bodyPr wrap="square" rtlCol="0">
            <a:spAutoFit/>
          </a:bodyPr>
          <a:lstStyle/>
          <a:p>
            <a:r>
              <a:rPr lang="en-GB" b="1" dirty="0"/>
              <a:t>Further Mathematics Option 1</a:t>
            </a:r>
            <a:endParaRPr lang="en-GB" dirty="0"/>
          </a:p>
          <a:p>
            <a:r>
              <a:rPr lang="en-GB" dirty="0"/>
              <a:t>Written examination: 1 hour and 30 minutes.</a:t>
            </a:r>
          </a:p>
          <a:p>
            <a:r>
              <a:rPr lang="en-GB" dirty="0"/>
              <a:t>Content overview: Further Statistics 1 </a:t>
            </a:r>
          </a:p>
          <a:p>
            <a:endParaRPr lang="en-GB" dirty="0"/>
          </a:p>
          <a:p>
            <a:r>
              <a:rPr lang="en-GB" b="1" dirty="0"/>
              <a:t>Further Mathematics Option 2</a:t>
            </a:r>
            <a:endParaRPr lang="en-GB" dirty="0"/>
          </a:p>
          <a:p>
            <a:r>
              <a:rPr lang="en-GB" dirty="0"/>
              <a:t>Written examination: 1 hour and 30 minutes.</a:t>
            </a:r>
          </a:p>
          <a:p>
            <a:r>
              <a:rPr lang="en-GB" dirty="0"/>
              <a:t>Content overview: Further Mechanics 1</a:t>
            </a:r>
          </a:p>
          <a:p>
            <a:endParaRPr lang="en-GB" dirty="0"/>
          </a:p>
          <a:p>
            <a:r>
              <a:rPr lang="en-GB" b="1" dirty="0"/>
              <a:t>Further Mathematics Option 3</a:t>
            </a:r>
            <a:endParaRPr lang="en-GB" dirty="0"/>
          </a:p>
          <a:p>
            <a:r>
              <a:rPr lang="en-GB" dirty="0"/>
              <a:t>Written examination: 1 hour and 30 minutes.</a:t>
            </a:r>
          </a:p>
          <a:p>
            <a:r>
              <a:rPr lang="en-GB" dirty="0"/>
              <a:t>Content overview: Further Decision 1</a:t>
            </a:r>
          </a:p>
          <a:p>
            <a:endParaRPr lang="en-GB" dirty="0"/>
          </a:p>
        </p:txBody>
      </p:sp>
      <p:sp>
        <p:nvSpPr>
          <p:cNvPr id="11" name="Rectangle 10">
            <a:extLst>
              <a:ext uri="{FF2B5EF4-FFF2-40B4-BE49-F238E27FC236}">
                <a16:creationId xmlns:a16="http://schemas.microsoft.com/office/drawing/2014/main" id="{76A33AD4-6B4C-478C-B28E-7FE9EB29B711}"/>
              </a:ext>
            </a:extLst>
          </p:cNvPr>
          <p:cNvSpPr/>
          <p:nvPr/>
        </p:nvSpPr>
        <p:spPr>
          <a:xfrm>
            <a:off x="740228" y="2394571"/>
            <a:ext cx="4717061" cy="369332"/>
          </a:xfrm>
          <a:prstGeom prst="rect">
            <a:avLst/>
          </a:prstGeom>
        </p:spPr>
        <p:txBody>
          <a:bodyPr wrap="none">
            <a:spAutoFit/>
          </a:bodyPr>
          <a:lstStyle/>
          <a:p>
            <a:r>
              <a:rPr lang="en-GB" b="1" dirty="0"/>
              <a:t>Paper 3:     </a:t>
            </a:r>
            <a:r>
              <a:rPr lang="en-GB" b="1" dirty="0">
                <a:solidFill>
                  <a:srgbClr val="C00000"/>
                </a:solidFill>
              </a:rPr>
              <a:t>TWO</a:t>
            </a:r>
            <a:r>
              <a:rPr lang="en-GB" b="1" dirty="0"/>
              <a:t> of the following THREE options</a:t>
            </a:r>
          </a:p>
        </p:txBody>
      </p:sp>
      <p:sp>
        <p:nvSpPr>
          <p:cNvPr id="12" name="TextBox 11">
            <a:extLst>
              <a:ext uri="{FF2B5EF4-FFF2-40B4-BE49-F238E27FC236}">
                <a16:creationId xmlns:a16="http://schemas.microsoft.com/office/drawing/2014/main" id="{53123DC5-201B-4DC4-9EAE-01D64C0A2F43}"/>
              </a:ext>
            </a:extLst>
          </p:cNvPr>
          <p:cNvSpPr txBox="1"/>
          <p:nvPr/>
        </p:nvSpPr>
        <p:spPr>
          <a:xfrm>
            <a:off x="11256651" y="5049773"/>
            <a:ext cx="724878" cy="369332"/>
          </a:xfrm>
          <a:prstGeom prst="rect">
            <a:avLst/>
          </a:prstGeom>
          <a:noFill/>
        </p:spPr>
        <p:txBody>
          <a:bodyPr wrap="none" rtlCol="0">
            <a:spAutoFit/>
          </a:bodyPr>
          <a:lstStyle/>
          <a:p>
            <a:r>
              <a:rPr lang="en-GB" dirty="0"/>
              <a:t>(25%)</a:t>
            </a:r>
          </a:p>
        </p:txBody>
      </p:sp>
      <p:sp>
        <p:nvSpPr>
          <p:cNvPr id="13" name="TextBox 12">
            <a:extLst>
              <a:ext uri="{FF2B5EF4-FFF2-40B4-BE49-F238E27FC236}">
                <a16:creationId xmlns:a16="http://schemas.microsoft.com/office/drawing/2014/main" id="{54B28A4F-1304-4529-8C0A-16E75EB7530B}"/>
              </a:ext>
            </a:extLst>
          </p:cNvPr>
          <p:cNvSpPr txBox="1"/>
          <p:nvPr/>
        </p:nvSpPr>
        <p:spPr>
          <a:xfrm>
            <a:off x="4939711" y="4515239"/>
            <a:ext cx="7203989" cy="369332"/>
          </a:xfrm>
          <a:prstGeom prst="rect">
            <a:avLst/>
          </a:prstGeom>
          <a:noFill/>
        </p:spPr>
        <p:txBody>
          <a:bodyPr wrap="square" rtlCol="0">
            <a:spAutoFit/>
          </a:bodyPr>
          <a:lstStyle/>
          <a:p>
            <a:r>
              <a:rPr lang="en-GB" b="1" dirty="0">
                <a:solidFill>
                  <a:srgbClr val="C00000"/>
                </a:solidFill>
              </a:rPr>
              <a:t>The </a:t>
            </a:r>
            <a:r>
              <a:rPr lang="en-GB" b="1" dirty="0" smtClean="0">
                <a:solidFill>
                  <a:srgbClr val="C00000"/>
                </a:solidFill>
              </a:rPr>
              <a:t>top </a:t>
            </a:r>
            <a:r>
              <a:rPr lang="en-GB" b="1" dirty="0">
                <a:solidFill>
                  <a:srgbClr val="C00000"/>
                </a:solidFill>
              </a:rPr>
              <a:t>choice </a:t>
            </a:r>
            <a:r>
              <a:rPr lang="en-GB" b="1" dirty="0" smtClean="0">
                <a:solidFill>
                  <a:srgbClr val="C00000"/>
                </a:solidFill>
              </a:rPr>
              <a:t>of </a:t>
            </a:r>
            <a:r>
              <a:rPr lang="en-GB" b="1" dirty="0">
                <a:solidFill>
                  <a:srgbClr val="C00000"/>
                </a:solidFill>
              </a:rPr>
              <a:t>further mathematicians who also study Physics A Level</a:t>
            </a:r>
          </a:p>
        </p:txBody>
      </p:sp>
      <p:sp>
        <p:nvSpPr>
          <p:cNvPr id="14" name="TextBox 13">
            <a:extLst>
              <a:ext uri="{FF2B5EF4-FFF2-40B4-BE49-F238E27FC236}">
                <a16:creationId xmlns:a16="http://schemas.microsoft.com/office/drawing/2014/main" id="{810B550D-6611-4D52-95E6-3EBEEBE3198F}"/>
              </a:ext>
            </a:extLst>
          </p:cNvPr>
          <p:cNvSpPr txBox="1"/>
          <p:nvPr/>
        </p:nvSpPr>
        <p:spPr>
          <a:xfrm>
            <a:off x="5948921" y="3420711"/>
            <a:ext cx="6194779" cy="369332"/>
          </a:xfrm>
          <a:prstGeom prst="rect">
            <a:avLst/>
          </a:prstGeom>
          <a:noFill/>
        </p:spPr>
        <p:txBody>
          <a:bodyPr wrap="square" rtlCol="0">
            <a:spAutoFit/>
          </a:bodyPr>
          <a:lstStyle/>
          <a:p>
            <a:r>
              <a:rPr lang="en-GB" b="1" dirty="0">
                <a:solidFill>
                  <a:srgbClr val="C00000"/>
                </a:solidFill>
              </a:rPr>
              <a:t>A more theoretical approach to studying statistical </a:t>
            </a:r>
            <a:r>
              <a:rPr lang="en-GB" b="1" dirty="0" smtClean="0">
                <a:solidFill>
                  <a:srgbClr val="C00000"/>
                </a:solidFill>
              </a:rPr>
              <a:t>modelling</a:t>
            </a:r>
            <a:endParaRPr lang="en-GB" b="1" dirty="0">
              <a:solidFill>
                <a:srgbClr val="C00000"/>
              </a:solidFill>
            </a:endParaRPr>
          </a:p>
        </p:txBody>
      </p:sp>
      <p:sp>
        <p:nvSpPr>
          <p:cNvPr id="15" name="TextBox 14">
            <a:extLst>
              <a:ext uri="{FF2B5EF4-FFF2-40B4-BE49-F238E27FC236}">
                <a16:creationId xmlns:a16="http://schemas.microsoft.com/office/drawing/2014/main" id="{39FC2ED9-13F0-461B-B768-AE6D5B00728A}"/>
              </a:ext>
            </a:extLst>
          </p:cNvPr>
          <p:cNvSpPr txBox="1"/>
          <p:nvPr/>
        </p:nvSpPr>
        <p:spPr>
          <a:xfrm>
            <a:off x="5721178" y="5576952"/>
            <a:ext cx="6257107" cy="369332"/>
          </a:xfrm>
          <a:prstGeom prst="rect">
            <a:avLst/>
          </a:prstGeom>
          <a:noFill/>
        </p:spPr>
        <p:txBody>
          <a:bodyPr wrap="square" rtlCol="0">
            <a:spAutoFit/>
          </a:bodyPr>
          <a:lstStyle/>
          <a:p>
            <a:pPr algn="r"/>
            <a:r>
              <a:rPr lang="en-GB" b="1" dirty="0">
                <a:solidFill>
                  <a:srgbClr val="C00000"/>
                </a:solidFill>
              </a:rPr>
              <a:t>A good choice for computer scientists, exploring algorithms</a:t>
            </a:r>
          </a:p>
        </p:txBody>
      </p:sp>
      <p:sp>
        <p:nvSpPr>
          <p:cNvPr id="16" name="TextBox 15"/>
          <p:cNvSpPr txBox="1"/>
          <p:nvPr/>
        </p:nvSpPr>
        <p:spPr>
          <a:xfrm>
            <a:off x="259491" y="36597"/>
            <a:ext cx="5461687" cy="523220"/>
          </a:xfrm>
          <a:prstGeom prst="rect">
            <a:avLst/>
          </a:prstGeom>
          <a:noFill/>
        </p:spPr>
        <p:txBody>
          <a:bodyPr wrap="square" rtlCol="0">
            <a:spAutoFit/>
          </a:bodyPr>
          <a:lstStyle/>
          <a:p>
            <a:r>
              <a:rPr lang="en-GB" sz="2800" b="1" dirty="0" smtClean="0"/>
              <a:t>Further Maths A Level Assessment</a:t>
            </a:r>
            <a:endParaRPr lang="en-GB" sz="2800" b="1" dirty="0"/>
          </a:p>
        </p:txBody>
      </p:sp>
      <p:pic>
        <p:nvPicPr>
          <p:cNvPr id="17" name="further content">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259491" y="6247287"/>
            <a:ext cx="487363" cy="487363"/>
          </a:xfrm>
          <a:prstGeom prst="rect">
            <a:avLst/>
          </a:prstGeom>
        </p:spPr>
      </p:pic>
    </p:spTree>
    <p:custDataLst>
      <p:tags r:id="rId1"/>
    </p:custDataLst>
    <p:extLst>
      <p:ext uri="{BB962C8B-B14F-4D97-AF65-F5344CB8AC3E}">
        <p14:creationId xmlns:p14="http://schemas.microsoft.com/office/powerpoint/2010/main" val="2701594575"/>
      </p:ext>
    </p:extLst>
  </p:cSld>
  <p:clrMapOvr>
    <a:masterClrMapping/>
  </p:clrMapOvr>
  <mc:AlternateContent xmlns:mc="http://schemas.openxmlformats.org/markup-compatibility/2006">
    <mc:Choice xmlns:p14="http://schemas.microsoft.com/office/powerpoint/2010/main" Requires="p14">
      <p:transition spd="slow" p14:dur="2000" advTm="86826"/>
    </mc:Choice>
    <mc:Fallback>
      <p:transition spd="slow" advTm="8682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additive="base">
                                        <p:cTn id="53" dur="500" fill="hold"/>
                                        <p:tgtEl>
                                          <p:spTgt spid="13"/>
                                        </p:tgtEl>
                                        <p:attrNameLst>
                                          <p:attrName>ppt_x</p:attrName>
                                        </p:attrNameLst>
                                      </p:cBhvr>
                                      <p:tavLst>
                                        <p:tav tm="0">
                                          <p:val>
                                            <p:strVal val="#ppt_x"/>
                                          </p:val>
                                        </p:tav>
                                        <p:tav tm="100000">
                                          <p:val>
                                            <p:strVal val="#ppt_x"/>
                                          </p:val>
                                        </p:tav>
                                      </p:tavLst>
                                    </p:anim>
                                    <p:anim calcmode="lin" valueType="num">
                                      <p:cBhvr additive="base">
                                        <p:cTn id="54" dur="500" fill="hold"/>
                                        <p:tgtEl>
                                          <p:spTgt spid="13"/>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additive="base">
                                        <p:cTn id="57" dur="500" fill="hold"/>
                                        <p:tgtEl>
                                          <p:spTgt spid="14"/>
                                        </p:tgtEl>
                                        <p:attrNameLst>
                                          <p:attrName>ppt_x</p:attrName>
                                        </p:attrNameLst>
                                      </p:cBhvr>
                                      <p:tavLst>
                                        <p:tav tm="0">
                                          <p:val>
                                            <p:strVal val="#ppt_x"/>
                                          </p:val>
                                        </p:tav>
                                        <p:tav tm="100000">
                                          <p:val>
                                            <p:strVal val="#ppt_x"/>
                                          </p:val>
                                        </p:tav>
                                      </p:tavLst>
                                    </p:anim>
                                    <p:anim calcmode="lin" valueType="num">
                                      <p:cBhvr additive="base">
                                        <p:cTn id="58" dur="500" fill="hold"/>
                                        <p:tgtEl>
                                          <p:spTgt spid="14"/>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additive="base">
                                        <p:cTn id="61" dur="500" fill="hold"/>
                                        <p:tgtEl>
                                          <p:spTgt spid="15"/>
                                        </p:tgtEl>
                                        <p:attrNameLst>
                                          <p:attrName>ppt_x</p:attrName>
                                        </p:attrNameLst>
                                      </p:cBhvr>
                                      <p:tavLst>
                                        <p:tav tm="0">
                                          <p:val>
                                            <p:strVal val="#ppt_x"/>
                                          </p:val>
                                        </p:tav>
                                        <p:tav tm="100000">
                                          <p:val>
                                            <p:strVal val="#ppt_x"/>
                                          </p:val>
                                        </p:tav>
                                      </p:tavLst>
                                    </p:anim>
                                    <p:anim calcmode="lin" valueType="num">
                                      <p:cBhvr additive="base">
                                        <p:cTn id="6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17"/>
                    </p:tgtEl>
                  </p:cond>
                </p:stCondLst>
                <p:endSync evt="end" delay="0">
                  <p:rtn val="all"/>
                </p:endSync>
                <p:childTnLst>
                  <p:par>
                    <p:cTn id="64" fill="hold">
                      <p:stCondLst>
                        <p:cond delay="0"/>
                      </p:stCondLst>
                      <p:childTnLst>
                        <p:par>
                          <p:cTn id="65" fill="hold">
                            <p:stCondLst>
                              <p:cond delay="0"/>
                            </p:stCondLst>
                            <p:childTnLst>
                              <p:par>
                                <p:cTn id="66" presetID="1" presetClass="mediacall" presetSubtype="0" fill="hold" nodeType="clickEffect">
                                  <p:stCondLst>
                                    <p:cond delay="0"/>
                                  </p:stCondLst>
                                  <p:childTnLst>
                                    <p:cmd type="call" cmd="playFrom(0.0)">
                                      <p:cBhvr>
                                        <p:cTn id="67" dur="78593" fill="hold"/>
                                        <p:tgtEl>
                                          <p:spTgt spid="17"/>
                                        </p:tgtEl>
                                      </p:cBhvr>
                                    </p:cmd>
                                  </p:childTnLst>
                                </p:cTn>
                              </p:par>
                            </p:childTnLst>
                          </p:cTn>
                        </p:par>
                      </p:childTnLst>
                    </p:cTn>
                  </p:par>
                </p:childTnLst>
              </p:cTn>
              <p:nextCondLst>
                <p:cond evt="onClick" delay="0">
                  <p:tgtEl>
                    <p:spTgt spid="17"/>
                  </p:tgtEl>
                </p:cond>
              </p:nextCondLst>
            </p:seq>
            <p:audio>
              <p:cMediaNode vol="100000">
                <p:cTn id="68" fill="hold" display="0">
                  <p:stCondLst>
                    <p:cond delay="indefinite"/>
                  </p:stCondLst>
                  <p:endCondLst>
                    <p:cond evt="onStopAudio" delay="0">
                      <p:tgtEl>
                        <p:sldTgt/>
                      </p:tgtEl>
                    </p:cond>
                  </p:endCondLst>
                </p:cTn>
                <p:tgtEl>
                  <p:spTgt spid="17"/>
                </p:tgtEl>
              </p:cMediaNode>
            </p:audio>
          </p:childTnLst>
        </p:cTn>
      </p:par>
    </p:tnLst>
    <p:bldLst>
      <p:bldP spid="10" grpId="0" animBg="1"/>
      <p:bldP spid="3" grpId="0" animBg="1"/>
      <p:bldP spid="4" grpId="0" animBg="1"/>
      <p:bldP spid="5" grpId="0" animBg="1"/>
      <p:bldP spid="2" grpId="0"/>
      <p:bldP spid="6" grpId="0"/>
      <p:bldP spid="7" grpId="0"/>
      <p:bldP spid="8" grpId="0"/>
      <p:bldP spid="9" grpId="0"/>
      <p:bldP spid="11" grpId="0"/>
      <p:bldP spid="12" grpId="0"/>
      <p:bldP spid="13" grpId="0"/>
      <p:bldP spid="14" grpId="0"/>
      <p:bldP spid="15" grpId="0"/>
    </p:bldLst>
  </p:timing>
  <p:extLst>
    <p:ext uri="{E180D4A7-C9FB-4DFB-919C-405C955672EB}">
      <p14:showEvtLst xmlns:p14="http://schemas.microsoft.com/office/powerpoint/2010/main">
        <p14:playEvt time="7875" objId="17"/>
        <p14:triggerEvt type="onClick" time="7875" objId="17"/>
        <p14:stopEvt time="86500" objId="17"/>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4568CDE-26EB-4EEA-A8E3-0CB79B48DDCD}"/>
              </a:ext>
            </a:extLst>
          </p:cNvPr>
          <p:cNvSpPr txBox="1"/>
          <p:nvPr/>
        </p:nvSpPr>
        <p:spPr>
          <a:xfrm>
            <a:off x="257174" y="200025"/>
            <a:ext cx="11344276"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a:ea typeface="ＭＳ Ｐゴシック"/>
                <a:cs typeface="+mn-cs"/>
              </a:rPr>
              <a:t>We asked year 12 </a:t>
            </a:r>
            <a:r>
              <a:rPr kumimoji="0" lang="en-GB" sz="1800" b="0" i="0" u="none" strike="noStrike" kern="1200" cap="none" spc="0" normalizeH="0" baseline="0" noProof="0" dirty="0" smtClean="0">
                <a:ln>
                  <a:noFill/>
                </a:ln>
                <a:solidFill>
                  <a:srgbClr val="000000"/>
                </a:solidFill>
                <a:effectLst/>
                <a:uLnTx/>
                <a:uFillTx/>
                <a:latin typeface="Arial"/>
                <a:ea typeface="ＭＳ Ｐゴシック"/>
                <a:cs typeface="+mn-cs"/>
              </a:rPr>
              <a:t>further mathematicians</a:t>
            </a:r>
            <a:r>
              <a:rPr kumimoji="0" lang="en-GB" sz="1800" b="0" i="0" u="none" strike="noStrike" kern="1200" cap="none" spc="0" normalizeH="0" noProof="0" dirty="0" smtClean="0">
                <a:ln>
                  <a:noFill/>
                </a:ln>
                <a:solidFill>
                  <a:srgbClr val="000000"/>
                </a:solidFill>
                <a:effectLst/>
                <a:uLnTx/>
                <a:uFillTx/>
                <a:latin typeface="Arial"/>
                <a:ea typeface="ＭＳ Ｐゴシック"/>
                <a:cs typeface="+mn-cs"/>
              </a:rPr>
              <a:t> </a:t>
            </a:r>
            <a:r>
              <a:rPr kumimoji="0" lang="en-GB" sz="1800" b="0" i="0" u="none" strike="noStrike" kern="1200" cap="none" spc="0" normalizeH="0" baseline="0" noProof="0" dirty="0" smtClean="0">
                <a:ln>
                  <a:noFill/>
                </a:ln>
                <a:solidFill>
                  <a:srgbClr val="000000"/>
                </a:solidFill>
                <a:effectLst/>
                <a:uLnTx/>
                <a:uFillTx/>
                <a:latin typeface="Arial"/>
                <a:ea typeface="ＭＳ Ｐゴシック"/>
                <a:cs typeface="+mn-cs"/>
              </a:rPr>
              <a:t>what </a:t>
            </a:r>
            <a:r>
              <a:rPr kumimoji="0" lang="en-GB" sz="1800" b="0" i="0" u="none" strike="noStrike" kern="1200" cap="none" spc="0" normalizeH="0" baseline="0" noProof="0" dirty="0">
                <a:ln>
                  <a:noFill/>
                </a:ln>
                <a:solidFill>
                  <a:srgbClr val="000000"/>
                </a:solidFill>
                <a:effectLst/>
                <a:uLnTx/>
                <a:uFillTx/>
                <a:latin typeface="Arial"/>
                <a:ea typeface="ＭＳ Ｐゴシック"/>
                <a:cs typeface="+mn-cs"/>
              </a:rPr>
              <a:t>advice they would give to someone thinking about studying </a:t>
            </a:r>
            <a:endParaRPr kumimoji="0" lang="en-GB" sz="1800" b="0" i="0" u="none" strike="noStrike" kern="1200" cap="none" spc="0" normalizeH="0" baseline="0" noProof="0" dirty="0" smtClean="0">
              <a:ln>
                <a:noFill/>
              </a:ln>
              <a:solidFill>
                <a:srgbClr val="000000"/>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smtClean="0">
                <a:ln>
                  <a:noFill/>
                </a:ln>
                <a:solidFill>
                  <a:srgbClr val="000000"/>
                </a:solidFill>
                <a:effectLst/>
                <a:uLnTx/>
                <a:uFillTx/>
                <a:latin typeface="Arial"/>
                <a:ea typeface="ＭＳ Ｐゴシック"/>
                <a:cs typeface="+mn-cs"/>
              </a:rPr>
              <a:t>A </a:t>
            </a:r>
            <a:r>
              <a:rPr kumimoji="0" lang="en-GB" sz="2000" b="1" i="0" u="none" strike="noStrike" kern="1200" cap="none" spc="0" normalizeH="0" baseline="0" noProof="0" dirty="0">
                <a:ln>
                  <a:noFill/>
                </a:ln>
                <a:solidFill>
                  <a:srgbClr val="000000"/>
                </a:solidFill>
                <a:effectLst/>
                <a:uLnTx/>
                <a:uFillTx/>
                <a:latin typeface="Arial"/>
                <a:ea typeface="ＭＳ Ｐゴシック"/>
                <a:cs typeface="+mn-cs"/>
              </a:rPr>
              <a:t>level </a:t>
            </a:r>
            <a:r>
              <a:rPr kumimoji="0" lang="en-GB" sz="2000" b="1" i="0" u="none" strike="noStrike" kern="1200" cap="none" spc="0" normalizeH="0" baseline="0" noProof="0" dirty="0" smtClean="0">
                <a:ln>
                  <a:noFill/>
                </a:ln>
                <a:solidFill>
                  <a:srgbClr val="000000"/>
                </a:solidFill>
                <a:effectLst/>
                <a:uLnTx/>
                <a:uFillTx/>
                <a:latin typeface="Arial"/>
                <a:ea typeface="ＭＳ Ｐゴシック"/>
                <a:cs typeface="+mn-cs"/>
              </a:rPr>
              <a:t>further maths </a:t>
            </a:r>
            <a:r>
              <a:rPr kumimoji="0" lang="en-GB" sz="1800" b="0" i="0" u="none" strike="noStrike" kern="1200" cap="none" spc="0" normalizeH="0" baseline="0" noProof="0" dirty="0">
                <a:ln>
                  <a:noFill/>
                </a:ln>
                <a:solidFill>
                  <a:srgbClr val="000000"/>
                </a:solidFill>
                <a:effectLst/>
                <a:uLnTx/>
                <a:uFillTx/>
                <a:latin typeface="Arial"/>
                <a:ea typeface="ＭＳ Ｐゴシック"/>
                <a:cs typeface="+mn-cs"/>
              </a:rPr>
              <a:t>– they said:</a:t>
            </a:r>
          </a:p>
        </p:txBody>
      </p:sp>
      <p:sp>
        <p:nvSpPr>
          <p:cNvPr id="5" name="Speech Bubble: Rectangle with Corners Rounded 4">
            <a:extLst>
              <a:ext uri="{FF2B5EF4-FFF2-40B4-BE49-F238E27FC236}">
                <a16:creationId xmlns:a16="http://schemas.microsoft.com/office/drawing/2014/main" id="{22C463C1-A020-4CB9-877A-BE6F724210D5}"/>
              </a:ext>
            </a:extLst>
          </p:cNvPr>
          <p:cNvSpPr/>
          <p:nvPr/>
        </p:nvSpPr>
        <p:spPr bwMode="auto">
          <a:xfrm>
            <a:off x="6561350" y="2781952"/>
            <a:ext cx="3743325" cy="871538"/>
          </a:xfrm>
          <a:prstGeom prst="wedgeRoundRectCallout">
            <a:avLst>
              <a:gd name="adj1" fmla="val 88582"/>
              <a:gd name="adj2" fmla="val -77289"/>
              <a:gd name="adj3" fmla="val 16667"/>
            </a:avLst>
          </a:prstGeom>
          <a:solidFill>
            <a:srgbClr val="FF00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ts val="2600"/>
              </a:lnSpc>
              <a:spcBef>
                <a:spcPct val="0"/>
              </a:spcBef>
              <a:spcAft>
                <a:spcPct val="0"/>
              </a:spcAft>
              <a:buClrTx/>
              <a:buSzTx/>
              <a:buFontTx/>
              <a:buNone/>
              <a:tabLst/>
              <a:defRPr/>
            </a:pPr>
            <a:r>
              <a:rPr kumimoji="0" lang="en-GB" sz="2000" b="0" i="0" u="none" strike="noStrike" kern="1200" cap="none" spc="0" normalizeH="0" baseline="0" noProof="0" dirty="0" smtClean="0">
                <a:ln>
                  <a:noFill/>
                </a:ln>
                <a:solidFill>
                  <a:srgbClr val="000000"/>
                </a:solidFill>
                <a:effectLst/>
                <a:uLnTx/>
                <a:uFillTx/>
                <a:latin typeface="Arial"/>
                <a:ea typeface="ＭＳ Ｐゴシック" charset="0"/>
                <a:cs typeface="+mn-cs"/>
              </a:rPr>
              <a:t>Don’t think that it is like half a subject – it isn’t</a:t>
            </a:r>
            <a:endParaRPr kumimoji="0" lang="en-GB" sz="2000" b="0" i="0" u="none" strike="noStrike" kern="1200" cap="none" spc="0" normalizeH="0" baseline="0" noProof="0" dirty="0">
              <a:ln>
                <a:noFill/>
              </a:ln>
              <a:solidFill>
                <a:srgbClr val="000000"/>
              </a:solidFill>
              <a:effectLst/>
              <a:uLnTx/>
              <a:uFillTx/>
              <a:latin typeface="Arial"/>
              <a:ea typeface="ＭＳ Ｐゴシック" charset="0"/>
              <a:cs typeface="+mn-cs"/>
            </a:endParaRPr>
          </a:p>
        </p:txBody>
      </p:sp>
      <p:sp>
        <p:nvSpPr>
          <p:cNvPr id="7" name="Speech Bubble: Rectangle with Corners Rounded 6">
            <a:extLst>
              <a:ext uri="{FF2B5EF4-FFF2-40B4-BE49-F238E27FC236}">
                <a16:creationId xmlns:a16="http://schemas.microsoft.com/office/drawing/2014/main" id="{D0E6E12B-EDE6-4921-8819-CC941280624C}"/>
              </a:ext>
            </a:extLst>
          </p:cNvPr>
          <p:cNvSpPr/>
          <p:nvPr/>
        </p:nvSpPr>
        <p:spPr bwMode="auto">
          <a:xfrm>
            <a:off x="2210456" y="4106507"/>
            <a:ext cx="4552950" cy="1850920"/>
          </a:xfrm>
          <a:prstGeom prst="wedgeRoundRectCallout">
            <a:avLst>
              <a:gd name="adj1" fmla="val 163087"/>
              <a:gd name="adj2" fmla="val -32818"/>
              <a:gd name="adj3" fmla="val 16667"/>
            </a:avLst>
          </a:prstGeom>
          <a:solidFill>
            <a:schemeClr val="accent6">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0" i="0" u="none" strike="noStrike" kern="1200" cap="none" spc="0" normalizeH="0" baseline="0" noProof="0" dirty="0" smtClean="0">
                <a:ln>
                  <a:noFill/>
                </a:ln>
                <a:solidFill>
                  <a:srgbClr val="000000"/>
                </a:solidFill>
                <a:effectLst/>
                <a:uLnTx/>
                <a:uFillTx/>
                <a:latin typeface="Arial"/>
                <a:ea typeface="ＭＳ Ｐゴシック" charset="0"/>
                <a:cs typeface="+mn-cs"/>
              </a:rPr>
              <a:t>It’s a good subject to take, and it’s interesting and varied.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0" i="0" u="none" strike="noStrike" kern="1200" cap="none" spc="0" normalizeH="0" baseline="0" noProof="0" dirty="0" smtClean="0">
                <a:ln>
                  <a:noFill/>
                </a:ln>
                <a:solidFill>
                  <a:srgbClr val="000000"/>
                </a:solidFill>
                <a:effectLst/>
                <a:uLnTx/>
                <a:uFillTx/>
                <a:latin typeface="Arial"/>
                <a:ea typeface="ＭＳ Ｐゴシック" charset="0"/>
                <a:cs typeface="+mn-cs"/>
              </a:rPr>
              <a:t>It certainly is a step up,</a:t>
            </a:r>
            <a:r>
              <a:rPr kumimoji="0" lang="en-GB" sz="2000" b="0" i="0" u="none" strike="noStrike" kern="1200" cap="none" spc="0" normalizeH="0" noProof="0" dirty="0" smtClean="0">
                <a:ln>
                  <a:noFill/>
                </a:ln>
                <a:solidFill>
                  <a:srgbClr val="000000"/>
                </a:solidFill>
                <a:effectLst/>
                <a:uLnTx/>
                <a:uFillTx/>
                <a:latin typeface="Arial"/>
                <a:ea typeface="ＭＳ Ｐゴシック" charset="0"/>
                <a:cs typeface="+mn-cs"/>
              </a:rPr>
              <a:t> and there will be some areas you find harder than others</a:t>
            </a:r>
            <a:endParaRPr kumimoji="0" lang="en-GB" sz="2000" b="0" i="0" u="none" strike="noStrike" kern="1200" cap="none" spc="0" normalizeH="0" baseline="0" noProof="0" dirty="0">
              <a:ln>
                <a:noFill/>
              </a:ln>
              <a:solidFill>
                <a:srgbClr val="000000"/>
              </a:solidFill>
              <a:effectLst/>
              <a:uLnTx/>
              <a:uFillTx/>
              <a:latin typeface="Arial"/>
              <a:ea typeface="ＭＳ Ｐゴシック" charset="0"/>
              <a:cs typeface="+mn-cs"/>
            </a:endParaRPr>
          </a:p>
        </p:txBody>
      </p:sp>
      <p:sp>
        <p:nvSpPr>
          <p:cNvPr id="8" name="Speech Bubble: Rectangle with Corners Rounded 3">
            <a:extLst>
              <a:ext uri="{FF2B5EF4-FFF2-40B4-BE49-F238E27FC236}">
                <a16:creationId xmlns:a16="http://schemas.microsoft.com/office/drawing/2014/main" id="{82F7C218-D50A-4D0E-971B-04DAA96E3148}"/>
              </a:ext>
            </a:extLst>
          </p:cNvPr>
          <p:cNvSpPr/>
          <p:nvPr/>
        </p:nvSpPr>
        <p:spPr bwMode="auto">
          <a:xfrm>
            <a:off x="548418" y="2936761"/>
            <a:ext cx="5438775" cy="845226"/>
          </a:xfrm>
          <a:prstGeom prst="wedgeRoundRectCallout">
            <a:avLst>
              <a:gd name="adj1" fmla="val -55834"/>
              <a:gd name="adj2" fmla="val 162923"/>
              <a:gd name="adj3" fmla="val 16667"/>
            </a:avLst>
          </a:prstGeom>
          <a:solidFill>
            <a:srgbClr val="FFFF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0" i="0" u="none" strike="noStrike" kern="1200" cap="none" spc="0" normalizeH="0" baseline="0" noProof="0" dirty="0" smtClean="0">
                <a:ln>
                  <a:noFill/>
                </a:ln>
                <a:solidFill>
                  <a:srgbClr val="000000"/>
                </a:solidFill>
                <a:effectLst/>
                <a:uLnTx/>
                <a:uFillTx/>
                <a:latin typeface="Arial"/>
                <a:ea typeface="ＭＳ Ｐゴシック" charset="0"/>
                <a:cs typeface="+mn-cs"/>
              </a:rPr>
              <a:t>It’s</a:t>
            </a:r>
            <a:r>
              <a:rPr lang="en-GB" sz="2000" dirty="0">
                <a:solidFill>
                  <a:srgbClr val="000000"/>
                </a:solidFill>
                <a:latin typeface="Arial"/>
                <a:ea typeface="ＭＳ Ｐゴシック" charset="0"/>
              </a:rPr>
              <a:t> </a:t>
            </a:r>
            <a:r>
              <a:rPr kumimoji="0" lang="en-GB" sz="2000" b="0" i="0" u="none" strike="noStrike" kern="1200" cap="none" spc="0" normalizeH="0" noProof="0" dirty="0" smtClean="0">
                <a:ln>
                  <a:noFill/>
                </a:ln>
                <a:solidFill>
                  <a:srgbClr val="000000"/>
                </a:solidFill>
                <a:effectLst/>
                <a:uLnTx/>
                <a:uFillTx/>
                <a:latin typeface="Arial"/>
                <a:ea typeface="ＭＳ Ｐゴシック" charset="0"/>
                <a:cs typeface="+mn-cs"/>
              </a:rPr>
              <a:t>more difficult than </a:t>
            </a:r>
            <a:r>
              <a:rPr lang="en-GB" sz="2000" dirty="0" smtClean="0">
                <a:solidFill>
                  <a:srgbClr val="000000"/>
                </a:solidFill>
                <a:latin typeface="Arial"/>
                <a:ea typeface="ＭＳ Ｐゴシック" charset="0"/>
              </a:rPr>
              <a:t>normal maths.</a:t>
            </a:r>
          </a:p>
          <a:p>
            <a:pPr lvl="0" algn="ctr" eaLnBrk="0" fontAlgn="base" hangingPunct="0">
              <a:spcBef>
                <a:spcPct val="0"/>
              </a:spcBef>
              <a:spcAft>
                <a:spcPct val="0"/>
              </a:spcAft>
            </a:pPr>
            <a:r>
              <a:rPr lang="en-GB" sz="2000" dirty="0">
                <a:solidFill>
                  <a:srgbClr val="000000"/>
                </a:solidFill>
                <a:ea typeface="ＭＳ Ｐゴシック" charset="0"/>
              </a:rPr>
              <a:t>Think </a:t>
            </a:r>
            <a:r>
              <a:rPr lang="en-GB" sz="2000" dirty="0" smtClean="0">
                <a:solidFill>
                  <a:srgbClr val="000000"/>
                </a:solidFill>
                <a:ea typeface="ＭＳ Ｐゴシック" charset="0"/>
              </a:rPr>
              <a:t>twice!</a:t>
            </a:r>
            <a:endParaRPr kumimoji="0" lang="en-GB" sz="2000" b="0" i="0" u="none" strike="noStrike" kern="1200" cap="none" spc="0" normalizeH="0" baseline="0" noProof="0" dirty="0">
              <a:ln>
                <a:noFill/>
              </a:ln>
              <a:solidFill>
                <a:srgbClr val="000000"/>
              </a:solidFill>
              <a:effectLst/>
              <a:uLnTx/>
              <a:uFillTx/>
              <a:latin typeface="Arial"/>
              <a:ea typeface="ＭＳ Ｐゴシック" charset="0"/>
              <a:cs typeface="+mn-cs"/>
            </a:endParaRPr>
          </a:p>
        </p:txBody>
      </p:sp>
      <p:sp>
        <p:nvSpPr>
          <p:cNvPr id="9" name="Speech Bubble: Rectangle with Corners Rounded 4">
            <a:extLst>
              <a:ext uri="{FF2B5EF4-FFF2-40B4-BE49-F238E27FC236}">
                <a16:creationId xmlns:a16="http://schemas.microsoft.com/office/drawing/2014/main" id="{22C463C1-A020-4CB9-877A-BE6F724210D5}"/>
              </a:ext>
            </a:extLst>
          </p:cNvPr>
          <p:cNvSpPr/>
          <p:nvPr/>
        </p:nvSpPr>
        <p:spPr bwMode="auto">
          <a:xfrm>
            <a:off x="1820703" y="1293277"/>
            <a:ext cx="3702767" cy="753601"/>
          </a:xfrm>
          <a:prstGeom prst="wedgeRoundRectCallout">
            <a:avLst>
              <a:gd name="adj1" fmla="val -70582"/>
              <a:gd name="adj2" fmla="val 129496"/>
              <a:gd name="adj3" fmla="val 16667"/>
            </a:avLst>
          </a:prstGeom>
          <a:solidFill>
            <a:srgbClr val="FF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ts val="2600"/>
              </a:lnSpc>
              <a:spcBef>
                <a:spcPct val="0"/>
              </a:spcBef>
              <a:spcAft>
                <a:spcPct val="0"/>
              </a:spcAft>
              <a:buClrTx/>
              <a:buSzTx/>
              <a:buFontTx/>
              <a:buNone/>
              <a:tabLst/>
              <a:defRPr/>
            </a:pPr>
            <a:r>
              <a:rPr kumimoji="0" lang="en-GB" sz="2000" b="0" i="0" u="none" strike="noStrike" kern="1200" cap="none" spc="0" normalizeH="0" baseline="0" noProof="0" dirty="0" smtClean="0">
                <a:ln>
                  <a:noFill/>
                </a:ln>
                <a:solidFill>
                  <a:srgbClr val="000000"/>
                </a:solidFill>
                <a:effectLst/>
                <a:uLnTx/>
                <a:uFillTx/>
                <a:latin typeface="Arial"/>
                <a:ea typeface="ＭＳ Ｐゴシック" charset="0"/>
                <a:cs typeface="+mn-cs"/>
              </a:rPr>
              <a:t>Don’t feel bad about getting</a:t>
            </a:r>
            <a:r>
              <a:rPr kumimoji="0" lang="en-GB" sz="2000" b="0" i="0" u="none" strike="noStrike" kern="1200" cap="none" spc="0" normalizeH="0" noProof="0" dirty="0" smtClean="0">
                <a:ln>
                  <a:noFill/>
                </a:ln>
                <a:solidFill>
                  <a:srgbClr val="000000"/>
                </a:solidFill>
                <a:effectLst/>
                <a:uLnTx/>
                <a:uFillTx/>
                <a:latin typeface="Arial"/>
                <a:ea typeface="ＭＳ Ｐゴシック" charset="0"/>
                <a:cs typeface="+mn-cs"/>
              </a:rPr>
              <a:t> questions wrong</a:t>
            </a:r>
            <a:endParaRPr kumimoji="0" lang="en-GB" sz="2000" b="0" i="0" u="none" strike="noStrike" kern="1200" cap="none" spc="0" normalizeH="0" baseline="0" noProof="0" dirty="0">
              <a:ln>
                <a:noFill/>
              </a:ln>
              <a:solidFill>
                <a:srgbClr val="000000"/>
              </a:solidFill>
              <a:effectLst/>
              <a:uLnTx/>
              <a:uFillTx/>
              <a:latin typeface="Arial"/>
              <a:ea typeface="ＭＳ Ｐゴシック" charset="0"/>
              <a:cs typeface="+mn-cs"/>
            </a:endParaRPr>
          </a:p>
        </p:txBody>
      </p:sp>
      <p:sp>
        <p:nvSpPr>
          <p:cNvPr id="10" name="Speech Bubble: Rectangle with Corners Rounded 4">
            <a:extLst>
              <a:ext uri="{FF2B5EF4-FFF2-40B4-BE49-F238E27FC236}">
                <a16:creationId xmlns:a16="http://schemas.microsoft.com/office/drawing/2014/main" id="{22C463C1-A020-4CB9-877A-BE6F724210D5}"/>
              </a:ext>
            </a:extLst>
          </p:cNvPr>
          <p:cNvSpPr/>
          <p:nvPr/>
        </p:nvSpPr>
        <p:spPr bwMode="auto">
          <a:xfrm>
            <a:off x="6357683" y="780532"/>
            <a:ext cx="4150660" cy="809592"/>
          </a:xfrm>
          <a:prstGeom prst="wedgeRoundRectCallout">
            <a:avLst>
              <a:gd name="adj1" fmla="val 83232"/>
              <a:gd name="adj2" fmla="val 109769"/>
              <a:gd name="adj3" fmla="val 16667"/>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ts val="2600"/>
              </a:lnSpc>
              <a:spcBef>
                <a:spcPct val="0"/>
              </a:spcBef>
              <a:spcAft>
                <a:spcPct val="0"/>
              </a:spcAft>
              <a:buClrTx/>
              <a:buSzTx/>
              <a:buFontTx/>
              <a:buNone/>
              <a:tabLst/>
              <a:defRPr/>
            </a:pPr>
            <a:r>
              <a:rPr kumimoji="0" lang="en-GB" sz="2000" b="0" i="0" u="none" strike="noStrike" kern="1200" cap="none" spc="0" normalizeH="0" baseline="0" noProof="0" dirty="0" smtClean="0">
                <a:ln>
                  <a:noFill/>
                </a:ln>
                <a:solidFill>
                  <a:srgbClr val="000000"/>
                </a:solidFill>
                <a:effectLst/>
                <a:uLnTx/>
                <a:uFillTx/>
                <a:latin typeface="Arial"/>
                <a:ea typeface="ＭＳ Ｐゴシック" charset="0"/>
                <a:cs typeface="+mn-cs"/>
              </a:rPr>
              <a:t>Make sure you really like maths, because there’s an awful lot of it</a:t>
            </a:r>
            <a:endParaRPr kumimoji="0" lang="en-GB" sz="2000" b="0" i="0" u="none" strike="noStrike" kern="1200" cap="none" spc="0" normalizeH="0" baseline="0" noProof="0" dirty="0">
              <a:ln>
                <a:noFill/>
              </a:ln>
              <a:solidFill>
                <a:srgbClr val="000000"/>
              </a:solidFill>
              <a:effectLst/>
              <a:uLnTx/>
              <a:uFillTx/>
              <a:latin typeface="Arial"/>
              <a:ea typeface="ＭＳ Ｐゴシック" charset="0"/>
              <a:cs typeface="+mn-cs"/>
            </a:endParaRPr>
          </a:p>
        </p:txBody>
      </p:sp>
    </p:spTree>
    <p:custDataLst>
      <p:tags r:id="rId1"/>
    </p:custDataLst>
    <p:extLst>
      <p:ext uri="{BB962C8B-B14F-4D97-AF65-F5344CB8AC3E}">
        <p14:creationId xmlns:p14="http://schemas.microsoft.com/office/powerpoint/2010/main" val="1222585468"/>
      </p:ext>
    </p:extLst>
  </p:cSld>
  <p:clrMapOvr>
    <a:masterClrMapping/>
  </p:clrMapOvr>
  <mc:AlternateContent xmlns:mc="http://schemas.openxmlformats.org/markup-compatibility/2006">
    <mc:Choice xmlns:p14="http://schemas.microsoft.com/office/powerpoint/2010/main" Requires="p14">
      <p:transition spd="slow" p14:dur="2000" advTm="14678"/>
    </mc:Choice>
    <mc:Fallback>
      <p:transition spd="slow" advTm="14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4990176" y="322453"/>
            <a:ext cx="6863015" cy="6067168"/>
          </a:xfrm>
          <a:prstGeom prst="rect">
            <a:avLst/>
          </a:prstGeom>
        </p:spPr>
      </p:pic>
      <p:pic>
        <p:nvPicPr>
          <p:cNvPr id="3" name="Picture 2" descr="A person wearing a suit and tie&#10;&#10;Description automatically generated">
            <a:extLst>
              <a:ext uri="{FF2B5EF4-FFF2-40B4-BE49-F238E27FC236}">
                <a16:creationId xmlns:a16="http://schemas.microsoft.com/office/drawing/2014/main" id="{226C7690-1018-4CF2-8745-C31791155C5F}"/>
              </a:ext>
            </a:extLst>
          </p:cNvPr>
          <p:cNvPicPr/>
          <p:nvPr/>
        </p:nvPicPr>
        <p:blipFill>
          <a:blip r:embed="rId5">
            <a:extLst>
              <a:ext uri="{28A0092B-C50C-407E-A947-70E740481C1C}">
                <a14:useLocalDpi xmlns:a14="http://schemas.microsoft.com/office/drawing/2010/main" val="0"/>
              </a:ext>
            </a:extLst>
          </a:blip>
          <a:stretch>
            <a:fillRect/>
          </a:stretch>
        </p:blipFill>
        <p:spPr>
          <a:xfrm>
            <a:off x="397416" y="322453"/>
            <a:ext cx="4472203" cy="2261286"/>
          </a:xfrm>
          <a:prstGeom prst="rect">
            <a:avLst/>
          </a:prstGeom>
        </p:spPr>
      </p:pic>
      <p:pic>
        <p:nvPicPr>
          <p:cNvPr id="5" name="Einstei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3734" y="6256089"/>
            <a:ext cx="487363" cy="487363"/>
          </a:xfrm>
          <a:prstGeom prst="rect">
            <a:avLst/>
          </a:prstGeom>
        </p:spPr>
      </p:pic>
    </p:spTree>
    <p:extLst>
      <p:ext uri="{BB962C8B-B14F-4D97-AF65-F5344CB8AC3E}">
        <p14:creationId xmlns:p14="http://schemas.microsoft.com/office/powerpoint/2010/main" val="1171493747"/>
      </p:ext>
    </p:extLst>
  </p:cSld>
  <p:clrMapOvr>
    <a:masterClrMapping/>
  </p:clrMapOvr>
  <mc:AlternateContent xmlns:mc="http://schemas.openxmlformats.org/markup-compatibility/2006">
    <mc:Choice xmlns:p14="http://schemas.microsoft.com/office/powerpoint/2010/main" Requires="p14">
      <p:transition spd="slow" p14:dur="2000" advTm="20765"/>
    </mc:Choice>
    <mc:Fallback>
      <p:transition spd="slow" advTm="20765"/>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70" fill="hold"/>
                                        <p:tgtEl>
                                          <p:spTgt spid="5"/>
                                        </p:tgtEl>
                                      </p:cBhvr>
                                    </p:cmd>
                                  </p:childTnLst>
                                </p:cTn>
                              </p:par>
                            </p:childTnLst>
                          </p:cTn>
                        </p:par>
                      </p:childTnLst>
                    </p:cTn>
                  </p:par>
                </p:childTnLst>
              </p:cTn>
              <p:nextCondLst>
                <p:cond evt="onClick" delay="0">
                  <p:tgtEl>
                    <p:spTgt spid="5"/>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6234" objId="5"/>
        <p14:triggerEvt type="onClick" time="6234" objId="5"/>
        <p14:stopEvt time="19927" objId="5"/>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0066" y="409303"/>
            <a:ext cx="9181134" cy="4555093"/>
          </a:xfrm>
          <a:prstGeom prst="rect">
            <a:avLst/>
          </a:prstGeom>
          <a:noFill/>
        </p:spPr>
        <p:txBody>
          <a:bodyPr wrap="square" rtlCol="0">
            <a:spAutoFit/>
          </a:bodyPr>
          <a:lstStyle/>
          <a:p>
            <a:r>
              <a:rPr lang="en-GB" sz="2000" dirty="0"/>
              <a:t>Find the roots </a:t>
            </a:r>
            <a:r>
              <a:rPr lang="el-GR" sz="2000" dirty="0"/>
              <a:t>α</a:t>
            </a:r>
            <a:r>
              <a:rPr lang="en-GB" sz="2000" dirty="0"/>
              <a:t> and </a:t>
            </a:r>
            <a:r>
              <a:rPr lang="el-GR" sz="2000" dirty="0"/>
              <a:t>β</a:t>
            </a:r>
            <a:r>
              <a:rPr lang="en-GB" sz="2000" dirty="0"/>
              <a:t> of </a:t>
            </a:r>
            <a:r>
              <a:rPr lang="en-GB" sz="2000" i="1" dirty="0">
                <a:latin typeface="Times New Roman" panose="02020603050405020304" pitchFamily="18" charset="0"/>
                <a:cs typeface="Times New Roman" panose="02020603050405020304" pitchFamily="18" charset="0"/>
              </a:rPr>
              <a:t>x</a:t>
            </a:r>
            <a:r>
              <a:rPr lang="en-GB" sz="2000" baseline="30000" dirty="0"/>
              <a:t>2</a:t>
            </a:r>
            <a:r>
              <a:rPr lang="en-GB" sz="2000" dirty="0"/>
              <a:t> </a:t>
            </a:r>
            <a:r>
              <a:rPr lang="en-GB" sz="2000" dirty="0" smtClean="0"/>
              <a:t>+ </a:t>
            </a:r>
            <a:r>
              <a:rPr lang="en-GB" sz="2000" dirty="0"/>
              <a:t>7</a:t>
            </a:r>
            <a:r>
              <a:rPr lang="en-GB" sz="2000" i="1" dirty="0">
                <a:latin typeface="Times New Roman" panose="02020603050405020304" pitchFamily="18" charset="0"/>
                <a:cs typeface="Times New Roman" panose="02020603050405020304" pitchFamily="18" charset="0"/>
              </a:rPr>
              <a:t>x</a:t>
            </a:r>
            <a:r>
              <a:rPr lang="en-GB" sz="2000" dirty="0"/>
              <a:t> + 12 = 0</a:t>
            </a:r>
          </a:p>
          <a:p>
            <a:endParaRPr lang="en-GB" dirty="0"/>
          </a:p>
          <a:p>
            <a:r>
              <a:rPr lang="en-GB" b="1" dirty="0">
                <a:solidFill>
                  <a:srgbClr val="FF0000"/>
                </a:solidFill>
              </a:rPr>
              <a:t>What method did you use ?</a:t>
            </a:r>
          </a:p>
          <a:p>
            <a:endParaRPr lang="en-GB" dirty="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r>
              <a:rPr lang="en-GB" b="1" dirty="0" smtClean="0">
                <a:solidFill>
                  <a:srgbClr val="FF0000"/>
                </a:solidFill>
              </a:rPr>
              <a:t>Why </a:t>
            </a:r>
            <a:r>
              <a:rPr lang="en-GB" b="1" dirty="0">
                <a:solidFill>
                  <a:srgbClr val="FF0000"/>
                </a:solidFill>
              </a:rPr>
              <a:t>does this occur ?    </a:t>
            </a:r>
            <a:r>
              <a:rPr lang="en-GB" b="1" dirty="0" smtClean="0">
                <a:solidFill>
                  <a:srgbClr val="FF0000"/>
                </a:solidFill>
              </a:rPr>
              <a:t>( </a:t>
            </a:r>
            <a:r>
              <a:rPr lang="en-GB" b="1" i="1" dirty="0">
                <a:solidFill>
                  <a:srgbClr val="FF0000"/>
                </a:solidFill>
                <a:latin typeface="Times New Roman" panose="02020603050405020304" pitchFamily="18" charset="0"/>
                <a:cs typeface="Times New Roman" panose="02020603050405020304" pitchFamily="18" charset="0"/>
              </a:rPr>
              <a:t>x</a:t>
            </a:r>
            <a:r>
              <a:rPr lang="en-GB" b="1" dirty="0">
                <a:solidFill>
                  <a:srgbClr val="FF0000"/>
                </a:solidFill>
              </a:rPr>
              <a:t> – </a:t>
            </a:r>
            <a:r>
              <a:rPr lang="el-GR" b="1" dirty="0">
                <a:solidFill>
                  <a:srgbClr val="FF0000"/>
                </a:solidFill>
              </a:rPr>
              <a:t>α</a:t>
            </a:r>
            <a:r>
              <a:rPr lang="en-GB" b="1" dirty="0">
                <a:solidFill>
                  <a:srgbClr val="FF0000"/>
                </a:solidFill>
              </a:rPr>
              <a:t> )( </a:t>
            </a:r>
            <a:r>
              <a:rPr lang="en-GB" b="1" i="1" dirty="0">
                <a:solidFill>
                  <a:srgbClr val="FF0000"/>
                </a:solidFill>
                <a:latin typeface="Times New Roman" panose="02020603050405020304" pitchFamily="18" charset="0"/>
                <a:cs typeface="Times New Roman" panose="02020603050405020304" pitchFamily="18" charset="0"/>
              </a:rPr>
              <a:t>x</a:t>
            </a:r>
            <a:r>
              <a:rPr lang="en-GB" b="1" dirty="0">
                <a:solidFill>
                  <a:srgbClr val="FF0000"/>
                </a:solidFill>
              </a:rPr>
              <a:t> – </a:t>
            </a:r>
            <a:r>
              <a:rPr lang="el-GR" b="1" dirty="0">
                <a:solidFill>
                  <a:srgbClr val="FF0000"/>
                </a:solidFill>
              </a:rPr>
              <a:t>β</a:t>
            </a:r>
            <a:r>
              <a:rPr lang="en-GB" b="1" dirty="0">
                <a:solidFill>
                  <a:srgbClr val="FF0000"/>
                </a:solidFill>
              </a:rPr>
              <a:t> ) = </a:t>
            </a:r>
            <a:r>
              <a:rPr lang="en-GB" b="1" dirty="0" smtClean="0">
                <a:solidFill>
                  <a:srgbClr val="FF0000"/>
                </a:solidFill>
              </a:rPr>
              <a:t>0</a:t>
            </a:r>
          </a:p>
          <a:p>
            <a:endParaRPr lang="en-GB" dirty="0"/>
          </a:p>
          <a:p>
            <a:endParaRPr lang="en-GB" dirty="0" smtClean="0"/>
          </a:p>
          <a:p>
            <a:r>
              <a:rPr lang="en-GB" dirty="0" smtClean="0">
                <a:solidFill>
                  <a:srgbClr val="FF0000"/>
                </a:solidFill>
              </a:rPr>
              <a:t>Is there any </a:t>
            </a:r>
            <a:r>
              <a:rPr lang="en-GB" b="1" dirty="0" smtClean="0">
                <a:solidFill>
                  <a:srgbClr val="FF0000"/>
                </a:solidFill>
              </a:rPr>
              <a:t>direct connection</a:t>
            </a:r>
            <a:r>
              <a:rPr lang="en-GB" dirty="0" smtClean="0">
                <a:solidFill>
                  <a:srgbClr val="FF0000"/>
                </a:solidFill>
              </a:rPr>
              <a:t> between the </a:t>
            </a:r>
            <a:r>
              <a:rPr lang="en-GB" b="1" dirty="0" smtClean="0">
                <a:solidFill>
                  <a:srgbClr val="FF0000"/>
                </a:solidFill>
              </a:rPr>
              <a:t>roots</a:t>
            </a:r>
            <a:r>
              <a:rPr lang="en-GB" dirty="0" smtClean="0">
                <a:solidFill>
                  <a:srgbClr val="FF0000"/>
                </a:solidFill>
              </a:rPr>
              <a:t> and the </a:t>
            </a:r>
            <a:r>
              <a:rPr lang="en-GB" b="1" dirty="0" smtClean="0">
                <a:solidFill>
                  <a:srgbClr val="FF0000"/>
                </a:solidFill>
              </a:rPr>
              <a:t>quadratic equation you are solving</a:t>
            </a:r>
            <a:r>
              <a:rPr lang="en-GB" dirty="0" smtClean="0">
                <a:solidFill>
                  <a:srgbClr val="FF0000"/>
                </a:solidFill>
              </a:rPr>
              <a:t>?</a:t>
            </a:r>
            <a:endParaRPr lang="en-GB" dirty="0">
              <a:solidFill>
                <a:srgbClr val="FF0000"/>
              </a:solidFill>
            </a:endParaRPr>
          </a:p>
        </p:txBody>
      </p:sp>
      <p:cxnSp>
        <p:nvCxnSpPr>
          <p:cNvPr id="4" name="Straight Connector 3"/>
          <p:cNvCxnSpPr/>
          <p:nvPr/>
        </p:nvCxnSpPr>
        <p:spPr>
          <a:xfrm>
            <a:off x="9387840" y="-60960"/>
            <a:ext cx="0" cy="7001691"/>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0151958" y="138140"/>
            <a:ext cx="1510350" cy="369332"/>
          </a:xfrm>
          <a:prstGeom prst="rect">
            <a:avLst/>
          </a:prstGeom>
          <a:noFill/>
        </p:spPr>
        <p:txBody>
          <a:bodyPr wrap="none" rtlCol="0">
            <a:spAutoFit/>
          </a:bodyPr>
          <a:lstStyle/>
          <a:p>
            <a:r>
              <a:rPr lang="en-GB" dirty="0" smtClean="0">
                <a:solidFill>
                  <a:srgbClr val="FF0000"/>
                </a:solidFill>
              </a:rPr>
              <a:t>Connections ?</a:t>
            </a:r>
            <a:endParaRPr lang="en-GB" dirty="0">
              <a:solidFill>
                <a:srgbClr val="FF0000"/>
              </a:solidFill>
            </a:endParaRPr>
          </a:p>
        </p:txBody>
      </p:sp>
      <mc:AlternateContent xmlns:mc="http://schemas.openxmlformats.org/markup-compatibility/2006" xmlns:a14="http://schemas.microsoft.com/office/drawing/2010/main">
        <mc:Choice Requires="a14">
          <p:sp>
            <p:nvSpPr>
              <p:cNvPr id="3" name="TextBox 2"/>
              <p:cNvSpPr txBox="1"/>
              <p:nvPr/>
            </p:nvSpPr>
            <p:spPr>
              <a:xfrm>
                <a:off x="923043" y="1545439"/>
                <a:ext cx="2335427" cy="2031325"/>
              </a:xfrm>
              <a:prstGeom prst="rect">
                <a:avLst/>
              </a:prstGeom>
              <a:noFill/>
            </p:spPr>
            <p:txBody>
              <a:bodyPr wrap="square" rtlCol="0">
                <a:spAutoFit/>
              </a:bodyPr>
              <a:lstStyle/>
              <a:p>
                <a:r>
                  <a:rPr lang="en-GB" i="1" dirty="0" smtClean="0">
                    <a:latin typeface="Times New Roman" panose="02020603050405020304" pitchFamily="18" charset="0"/>
                    <a:cs typeface="Times New Roman" panose="02020603050405020304" pitchFamily="18" charset="0"/>
                  </a:rPr>
                  <a:t>x</a:t>
                </a:r>
                <a:r>
                  <a:rPr lang="en-GB" baseline="30000" dirty="0"/>
                  <a:t>2</a:t>
                </a:r>
                <a:r>
                  <a:rPr lang="en-GB" dirty="0"/>
                  <a:t> + 7</a:t>
                </a:r>
                <a:r>
                  <a:rPr lang="en-GB" i="1" dirty="0">
                    <a:latin typeface="Times New Roman" panose="02020603050405020304" pitchFamily="18" charset="0"/>
                    <a:cs typeface="Times New Roman" panose="02020603050405020304" pitchFamily="18" charset="0"/>
                  </a:rPr>
                  <a:t>x</a:t>
                </a:r>
                <a:r>
                  <a:rPr lang="en-GB" dirty="0"/>
                  <a:t> + 12 = </a:t>
                </a:r>
                <a:r>
                  <a:rPr lang="en-GB" dirty="0" smtClean="0"/>
                  <a:t>0</a:t>
                </a:r>
              </a:p>
              <a:p>
                <a:endParaRPr lang="en-GB" dirty="0"/>
              </a:p>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ea typeface="Cambria Math" panose="02040503050406030204" pitchFamily="18" charset="0"/>
                        </a:rPr>
                        <m:t>∴</m:t>
                      </m:r>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𝑥</m:t>
                          </m:r>
                          <m:r>
                            <a:rPr lang="en-GB" b="0" i="1" smtClean="0">
                              <a:latin typeface="Cambria Math" panose="02040503050406030204" pitchFamily="18" charset="0"/>
                              <a:ea typeface="Cambria Math" panose="02040503050406030204" pitchFamily="18" charset="0"/>
                            </a:rPr>
                            <m:t>+3</m:t>
                          </m:r>
                        </m:e>
                      </m:d>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𝑥</m:t>
                          </m:r>
                          <m:r>
                            <a:rPr lang="en-GB" b="0" i="1" smtClean="0">
                              <a:latin typeface="Cambria Math" panose="02040503050406030204" pitchFamily="18" charset="0"/>
                              <a:ea typeface="Cambria Math" panose="02040503050406030204" pitchFamily="18" charset="0"/>
                            </a:rPr>
                            <m:t>+4</m:t>
                          </m:r>
                        </m:e>
                      </m:d>
                      <m:r>
                        <a:rPr lang="en-GB" b="0" i="1" smtClean="0">
                          <a:latin typeface="Cambria Math" panose="02040503050406030204" pitchFamily="18" charset="0"/>
                          <a:ea typeface="Cambria Math" panose="02040503050406030204" pitchFamily="18" charset="0"/>
                        </a:rPr>
                        <m:t>=0</m:t>
                      </m:r>
                    </m:oMath>
                  </m:oMathPara>
                </a14:m>
                <a:endParaRPr lang="en-GB" b="0" dirty="0" smtClean="0">
                  <a:ea typeface="Cambria Math" panose="02040503050406030204" pitchFamily="18" charset="0"/>
                </a:endParaRPr>
              </a:p>
              <a:p>
                <a:r>
                  <a:rPr lang="en-GB" dirty="0" smtClean="0"/>
                  <a:t>Which is true when:</a:t>
                </a:r>
              </a:p>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𝑥</m:t>
                      </m:r>
                      <m:r>
                        <a:rPr lang="en-GB" b="0" i="1" smtClean="0">
                          <a:latin typeface="Cambria Math" panose="02040503050406030204" pitchFamily="18" charset="0"/>
                        </a:rPr>
                        <m:t>+3=0→</m:t>
                      </m:r>
                      <m:r>
                        <a:rPr lang="en-GB" b="0" i="1" smtClean="0">
                          <a:latin typeface="Cambria Math" panose="02040503050406030204" pitchFamily="18" charset="0"/>
                          <a:ea typeface="Cambria Math" panose="02040503050406030204" pitchFamily="18" charset="0"/>
                        </a:rPr>
                        <m:t>𝑥</m:t>
                      </m:r>
                      <m:r>
                        <a:rPr lang="en-GB" b="0" i="1" smtClean="0">
                          <a:latin typeface="Cambria Math" panose="02040503050406030204" pitchFamily="18" charset="0"/>
                          <a:ea typeface="Cambria Math" panose="02040503050406030204" pitchFamily="18" charset="0"/>
                        </a:rPr>
                        <m:t>=−3</m:t>
                      </m:r>
                    </m:oMath>
                  </m:oMathPara>
                </a14:m>
                <a:endParaRPr lang="en-GB" dirty="0" smtClean="0"/>
              </a:p>
              <a:p>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𝑥</m:t>
                      </m:r>
                      <m:r>
                        <a:rPr lang="en-GB" i="1">
                          <a:latin typeface="Cambria Math" panose="02040503050406030204" pitchFamily="18" charset="0"/>
                        </a:rPr>
                        <m:t>+4=0→</m:t>
                      </m:r>
                      <m:r>
                        <a:rPr lang="en-GB" i="1">
                          <a:latin typeface="Cambria Math" panose="02040503050406030204" pitchFamily="18" charset="0"/>
                          <a:ea typeface="Cambria Math" panose="02040503050406030204" pitchFamily="18" charset="0"/>
                        </a:rPr>
                        <m:t>𝑥</m:t>
                      </m:r>
                      <m:r>
                        <a:rPr lang="en-GB" i="1">
                          <a:latin typeface="Cambria Math" panose="02040503050406030204" pitchFamily="18" charset="0"/>
                          <a:ea typeface="Cambria Math" panose="02040503050406030204" pitchFamily="18" charset="0"/>
                        </a:rPr>
                        <m:t>=−4</m:t>
                      </m:r>
                    </m:oMath>
                  </m:oMathPara>
                </a14:m>
                <a:endParaRPr lang="en-GB" dirty="0"/>
              </a:p>
              <a:p>
                <a:endParaRPr lang="en-GB" dirty="0"/>
              </a:p>
            </p:txBody>
          </p:sp>
        </mc:Choice>
        <mc:Fallback xmlns="">
          <p:sp>
            <p:nvSpPr>
              <p:cNvPr id="3" name="TextBox 2"/>
              <p:cNvSpPr txBox="1">
                <a:spLocks noRot="1" noChangeAspect="1" noMove="1" noResize="1" noEditPoints="1" noAdjustHandles="1" noChangeArrowheads="1" noChangeShapeType="1" noTextEdit="1"/>
              </p:cNvSpPr>
              <p:nvPr/>
            </p:nvSpPr>
            <p:spPr>
              <a:xfrm>
                <a:off x="923043" y="1545439"/>
                <a:ext cx="2335427" cy="2031325"/>
              </a:xfrm>
              <a:prstGeom prst="rect">
                <a:avLst/>
              </a:prstGeom>
              <a:blipFill>
                <a:blip r:embed="rId5"/>
                <a:stretch>
                  <a:fillRect l="-2083" t="-210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3657601" y="1067498"/>
                <a:ext cx="2504708" cy="264367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GB" sz="1600" i="1" smtClean="0">
                              <a:latin typeface="Cambria Math" panose="02040503050406030204" pitchFamily="18" charset="0"/>
                            </a:rPr>
                          </m:ctrlPr>
                        </m:sSupPr>
                        <m:e>
                          <m:r>
                            <a:rPr lang="en-GB" sz="1600" b="0" i="1" smtClean="0">
                              <a:latin typeface="Cambria Math" panose="02040503050406030204" pitchFamily="18" charset="0"/>
                            </a:rPr>
                            <m:t>(</m:t>
                          </m:r>
                          <m:r>
                            <a:rPr lang="en-GB" sz="1600" b="0" i="1" smtClean="0">
                              <a:latin typeface="Cambria Math" panose="02040503050406030204" pitchFamily="18" charset="0"/>
                            </a:rPr>
                            <m:t>𝑥</m:t>
                          </m:r>
                          <m:r>
                            <a:rPr lang="en-GB" sz="1600" b="0" i="1" smtClean="0">
                              <a:latin typeface="Cambria Math" panose="02040503050406030204" pitchFamily="18" charset="0"/>
                            </a:rPr>
                            <m:t>+</m:t>
                          </m:r>
                          <m:f>
                            <m:fPr>
                              <m:ctrlPr>
                                <a:rPr lang="en-GB" sz="1600" b="0" i="1" smtClean="0">
                                  <a:latin typeface="Cambria Math" panose="02040503050406030204" pitchFamily="18" charset="0"/>
                                </a:rPr>
                              </m:ctrlPr>
                            </m:fPr>
                            <m:num>
                              <m:r>
                                <a:rPr lang="en-GB" sz="1600" b="0" i="1" smtClean="0">
                                  <a:latin typeface="Cambria Math" panose="02040503050406030204" pitchFamily="18" charset="0"/>
                                </a:rPr>
                                <m:t>7</m:t>
                              </m:r>
                            </m:num>
                            <m:den>
                              <m:r>
                                <a:rPr lang="en-GB" sz="1600" b="0" i="1" smtClean="0">
                                  <a:latin typeface="Cambria Math" panose="02040503050406030204" pitchFamily="18" charset="0"/>
                                </a:rPr>
                                <m:t>2</m:t>
                              </m:r>
                            </m:den>
                          </m:f>
                          <m:r>
                            <a:rPr lang="en-GB" sz="1600" b="0" i="1" smtClean="0">
                              <a:latin typeface="Cambria Math" panose="02040503050406030204" pitchFamily="18" charset="0"/>
                            </a:rPr>
                            <m:t>)</m:t>
                          </m:r>
                        </m:e>
                        <m:sup>
                          <m:r>
                            <a:rPr lang="en-GB" sz="1600" b="0" i="1" smtClean="0">
                              <a:latin typeface="Cambria Math" panose="02040503050406030204" pitchFamily="18" charset="0"/>
                            </a:rPr>
                            <m:t>2</m:t>
                          </m:r>
                        </m:sup>
                      </m:sSup>
                      <m:r>
                        <a:rPr lang="en-GB" sz="1600" b="0" i="1" smtClean="0">
                          <a:latin typeface="Cambria Math" panose="02040503050406030204" pitchFamily="18" charset="0"/>
                        </a:rPr>
                        <m:t>−</m:t>
                      </m:r>
                      <m:f>
                        <m:fPr>
                          <m:ctrlPr>
                            <a:rPr lang="en-GB" sz="1600" b="0" i="1" smtClean="0">
                              <a:latin typeface="Cambria Math" panose="02040503050406030204" pitchFamily="18" charset="0"/>
                            </a:rPr>
                          </m:ctrlPr>
                        </m:fPr>
                        <m:num>
                          <m:r>
                            <a:rPr lang="en-GB" sz="1600" b="0" i="1" smtClean="0">
                              <a:latin typeface="Cambria Math" panose="02040503050406030204" pitchFamily="18" charset="0"/>
                            </a:rPr>
                            <m:t>49</m:t>
                          </m:r>
                        </m:num>
                        <m:den>
                          <m:r>
                            <a:rPr lang="en-GB" sz="1600" b="0" i="1" smtClean="0">
                              <a:latin typeface="Cambria Math" panose="02040503050406030204" pitchFamily="18" charset="0"/>
                            </a:rPr>
                            <m:t>4</m:t>
                          </m:r>
                        </m:den>
                      </m:f>
                      <m:r>
                        <a:rPr lang="en-GB" sz="1600" b="0" i="1" smtClean="0">
                          <a:latin typeface="Cambria Math" panose="02040503050406030204" pitchFamily="18" charset="0"/>
                        </a:rPr>
                        <m:t>+12=0</m:t>
                      </m:r>
                    </m:oMath>
                  </m:oMathPara>
                </a14:m>
                <a:endParaRPr lang="en-GB" sz="1600" dirty="0"/>
              </a:p>
              <a:p>
                <a:pPr/>
                <a14:m>
                  <m:oMathPara xmlns:m="http://schemas.openxmlformats.org/officeDocument/2006/math">
                    <m:oMathParaPr>
                      <m:jc m:val="centerGroup"/>
                    </m:oMathParaPr>
                    <m:oMath xmlns:m="http://schemas.openxmlformats.org/officeDocument/2006/math">
                      <m:sSup>
                        <m:sSupPr>
                          <m:ctrlPr>
                            <a:rPr lang="en-GB" sz="1600" i="1">
                              <a:latin typeface="Cambria Math" panose="02040503050406030204" pitchFamily="18" charset="0"/>
                            </a:rPr>
                          </m:ctrlPr>
                        </m:sSupPr>
                        <m:e>
                          <m:r>
                            <a:rPr lang="en-GB" sz="1600" i="1">
                              <a:latin typeface="Cambria Math" panose="02040503050406030204" pitchFamily="18" charset="0"/>
                            </a:rPr>
                            <m:t>(</m:t>
                          </m:r>
                          <m:r>
                            <a:rPr lang="en-GB" sz="1600" i="1">
                              <a:latin typeface="Cambria Math" panose="02040503050406030204" pitchFamily="18" charset="0"/>
                            </a:rPr>
                            <m:t>𝑥</m:t>
                          </m:r>
                          <m:r>
                            <a:rPr lang="en-GB" sz="1600" i="1">
                              <a:latin typeface="Cambria Math" panose="02040503050406030204" pitchFamily="18" charset="0"/>
                            </a:rPr>
                            <m:t>+</m:t>
                          </m:r>
                          <m:f>
                            <m:fPr>
                              <m:ctrlPr>
                                <a:rPr lang="en-GB" sz="1600" i="1">
                                  <a:latin typeface="Cambria Math" panose="02040503050406030204" pitchFamily="18" charset="0"/>
                                </a:rPr>
                              </m:ctrlPr>
                            </m:fPr>
                            <m:num>
                              <m:r>
                                <a:rPr lang="en-GB" sz="1600" i="1">
                                  <a:latin typeface="Cambria Math" panose="02040503050406030204" pitchFamily="18" charset="0"/>
                                </a:rPr>
                                <m:t>7</m:t>
                              </m:r>
                            </m:num>
                            <m:den>
                              <m:r>
                                <a:rPr lang="en-GB" sz="1600" i="1">
                                  <a:latin typeface="Cambria Math" panose="02040503050406030204" pitchFamily="18" charset="0"/>
                                </a:rPr>
                                <m:t>2</m:t>
                              </m:r>
                            </m:den>
                          </m:f>
                          <m:r>
                            <a:rPr lang="en-GB" sz="1600" i="1">
                              <a:latin typeface="Cambria Math" panose="02040503050406030204" pitchFamily="18" charset="0"/>
                            </a:rPr>
                            <m:t>)</m:t>
                          </m:r>
                        </m:e>
                        <m:sup>
                          <m:r>
                            <a:rPr lang="en-GB" sz="1600" i="1">
                              <a:latin typeface="Cambria Math" panose="02040503050406030204" pitchFamily="18" charset="0"/>
                            </a:rPr>
                            <m:t>2</m:t>
                          </m:r>
                        </m:sup>
                      </m:sSup>
                      <m:r>
                        <a:rPr lang="en-GB" sz="1600" i="1">
                          <a:latin typeface="Cambria Math" panose="02040503050406030204" pitchFamily="18" charset="0"/>
                        </a:rPr>
                        <m:t>−</m:t>
                      </m:r>
                      <m:f>
                        <m:fPr>
                          <m:ctrlPr>
                            <a:rPr lang="en-GB" sz="1600" i="1">
                              <a:latin typeface="Cambria Math" panose="02040503050406030204" pitchFamily="18" charset="0"/>
                            </a:rPr>
                          </m:ctrlPr>
                        </m:fPr>
                        <m:num>
                          <m:r>
                            <a:rPr lang="en-GB" sz="1600" b="0" i="1" smtClean="0">
                              <a:latin typeface="Cambria Math" panose="02040503050406030204" pitchFamily="18" charset="0"/>
                            </a:rPr>
                            <m:t>1</m:t>
                          </m:r>
                        </m:num>
                        <m:den>
                          <m:r>
                            <a:rPr lang="en-GB" sz="1600" i="1">
                              <a:latin typeface="Cambria Math" panose="02040503050406030204" pitchFamily="18" charset="0"/>
                            </a:rPr>
                            <m:t>4</m:t>
                          </m:r>
                        </m:den>
                      </m:f>
                      <m:r>
                        <a:rPr lang="en-GB" sz="1600" i="1">
                          <a:latin typeface="Cambria Math" panose="02040503050406030204" pitchFamily="18" charset="0"/>
                        </a:rPr>
                        <m:t>=0</m:t>
                      </m:r>
                    </m:oMath>
                  </m:oMathPara>
                </a14:m>
                <a:endParaRPr lang="en-GB" sz="1600" dirty="0"/>
              </a:p>
              <a:p>
                <a:pPr/>
                <a14:m>
                  <m:oMathPara xmlns:m="http://schemas.openxmlformats.org/officeDocument/2006/math">
                    <m:oMathParaPr>
                      <m:jc m:val="centerGroup"/>
                    </m:oMathParaPr>
                    <m:oMath xmlns:m="http://schemas.openxmlformats.org/officeDocument/2006/math">
                      <m:sSup>
                        <m:sSupPr>
                          <m:ctrlPr>
                            <a:rPr lang="en-GB" sz="1600" i="1">
                              <a:latin typeface="Cambria Math" panose="02040503050406030204" pitchFamily="18" charset="0"/>
                            </a:rPr>
                          </m:ctrlPr>
                        </m:sSupPr>
                        <m:e>
                          <m:r>
                            <a:rPr lang="en-GB" sz="1600" i="1">
                              <a:latin typeface="Cambria Math" panose="02040503050406030204" pitchFamily="18" charset="0"/>
                            </a:rPr>
                            <m:t>(</m:t>
                          </m:r>
                          <m:r>
                            <a:rPr lang="en-GB" sz="1600" i="1">
                              <a:latin typeface="Cambria Math" panose="02040503050406030204" pitchFamily="18" charset="0"/>
                            </a:rPr>
                            <m:t>𝑥</m:t>
                          </m:r>
                          <m:r>
                            <a:rPr lang="en-GB" sz="1600" i="1">
                              <a:latin typeface="Cambria Math" panose="02040503050406030204" pitchFamily="18" charset="0"/>
                            </a:rPr>
                            <m:t>+</m:t>
                          </m:r>
                          <m:f>
                            <m:fPr>
                              <m:ctrlPr>
                                <a:rPr lang="en-GB" sz="1600" i="1">
                                  <a:latin typeface="Cambria Math" panose="02040503050406030204" pitchFamily="18" charset="0"/>
                                </a:rPr>
                              </m:ctrlPr>
                            </m:fPr>
                            <m:num>
                              <m:r>
                                <a:rPr lang="en-GB" sz="1600" i="1">
                                  <a:latin typeface="Cambria Math" panose="02040503050406030204" pitchFamily="18" charset="0"/>
                                </a:rPr>
                                <m:t>7</m:t>
                              </m:r>
                            </m:num>
                            <m:den>
                              <m:r>
                                <a:rPr lang="en-GB" sz="1600" i="1">
                                  <a:latin typeface="Cambria Math" panose="02040503050406030204" pitchFamily="18" charset="0"/>
                                </a:rPr>
                                <m:t>2</m:t>
                              </m:r>
                            </m:den>
                          </m:f>
                          <m:r>
                            <a:rPr lang="en-GB" sz="1600" i="1">
                              <a:latin typeface="Cambria Math" panose="02040503050406030204" pitchFamily="18" charset="0"/>
                            </a:rPr>
                            <m:t>)</m:t>
                          </m:r>
                        </m:e>
                        <m:sup>
                          <m:r>
                            <a:rPr lang="en-GB" sz="1600" i="1">
                              <a:latin typeface="Cambria Math" panose="02040503050406030204" pitchFamily="18" charset="0"/>
                            </a:rPr>
                            <m:t>2</m:t>
                          </m:r>
                        </m:sup>
                      </m:sSup>
                      <m:r>
                        <a:rPr lang="en-GB" sz="1600" b="0" i="1" smtClean="0">
                          <a:latin typeface="Cambria Math" panose="02040503050406030204" pitchFamily="18" charset="0"/>
                        </a:rPr>
                        <m:t>=</m:t>
                      </m:r>
                      <m:f>
                        <m:fPr>
                          <m:ctrlPr>
                            <a:rPr lang="en-GB" sz="1600" i="1">
                              <a:latin typeface="Cambria Math" panose="02040503050406030204" pitchFamily="18" charset="0"/>
                            </a:rPr>
                          </m:ctrlPr>
                        </m:fPr>
                        <m:num>
                          <m:r>
                            <a:rPr lang="en-GB" sz="1600" i="1">
                              <a:latin typeface="Cambria Math" panose="02040503050406030204" pitchFamily="18" charset="0"/>
                            </a:rPr>
                            <m:t>1</m:t>
                          </m:r>
                        </m:num>
                        <m:den>
                          <m:r>
                            <a:rPr lang="en-GB" sz="1600" i="1">
                              <a:latin typeface="Cambria Math" panose="02040503050406030204" pitchFamily="18" charset="0"/>
                            </a:rPr>
                            <m:t>4</m:t>
                          </m:r>
                        </m:den>
                      </m:f>
                    </m:oMath>
                  </m:oMathPara>
                </a14:m>
                <a:endParaRPr lang="en-GB" sz="1600" dirty="0" smtClean="0"/>
              </a:p>
              <a:p>
                <a:pPr/>
                <a14:m>
                  <m:oMathPara xmlns:m="http://schemas.openxmlformats.org/officeDocument/2006/math">
                    <m:oMathParaPr>
                      <m:jc m:val="centerGroup"/>
                    </m:oMathParaPr>
                    <m:oMath xmlns:m="http://schemas.openxmlformats.org/officeDocument/2006/math">
                      <m:r>
                        <a:rPr lang="en-GB" sz="1600" b="0" i="1" smtClean="0">
                          <a:latin typeface="Cambria Math" panose="02040503050406030204" pitchFamily="18" charset="0"/>
                        </a:rPr>
                        <m:t>𝑥</m:t>
                      </m:r>
                      <m:r>
                        <a:rPr lang="en-GB" sz="1600" b="0" i="1" smtClean="0">
                          <a:latin typeface="Cambria Math" panose="02040503050406030204" pitchFamily="18" charset="0"/>
                        </a:rPr>
                        <m:t>+</m:t>
                      </m:r>
                      <m:f>
                        <m:fPr>
                          <m:ctrlPr>
                            <a:rPr lang="en-GB" sz="1600" b="0" i="1" smtClean="0">
                              <a:latin typeface="Cambria Math" panose="02040503050406030204" pitchFamily="18" charset="0"/>
                            </a:rPr>
                          </m:ctrlPr>
                        </m:fPr>
                        <m:num>
                          <m:r>
                            <a:rPr lang="en-GB" sz="1600" b="0" i="1" smtClean="0">
                              <a:latin typeface="Cambria Math" panose="02040503050406030204" pitchFamily="18" charset="0"/>
                            </a:rPr>
                            <m:t>7</m:t>
                          </m:r>
                        </m:num>
                        <m:den>
                          <m:r>
                            <a:rPr lang="en-GB" sz="1600" b="0" i="1" smtClean="0">
                              <a:latin typeface="Cambria Math" panose="02040503050406030204" pitchFamily="18" charset="0"/>
                            </a:rPr>
                            <m:t>2</m:t>
                          </m:r>
                        </m:den>
                      </m:f>
                      <m:r>
                        <a:rPr lang="en-GB" sz="1600" b="0" i="1" smtClean="0">
                          <a:latin typeface="Cambria Math" panose="02040503050406030204" pitchFamily="18" charset="0"/>
                        </a:rPr>
                        <m:t>=</m:t>
                      </m:r>
                      <m:r>
                        <a:rPr lang="en-GB" sz="1600" b="0" i="1" smtClean="0">
                          <a:latin typeface="Cambria Math" panose="02040503050406030204" pitchFamily="18" charset="0"/>
                          <a:ea typeface="Cambria Math" panose="02040503050406030204" pitchFamily="18" charset="0"/>
                        </a:rPr>
                        <m:t>±</m:t>
                      </m:r>
                      <m:f>
                        <m:fPr>
                          <m:ctrlPr>
                            <a:rPr lang="en-GB" sz="1600" b="0" i="1" smtClean="0">
                              <a:latin typeface="Cambria Math" panose="02040503050406030204" pitchFamily="18" charset="0"/>
                              <a:ea typeface="Cambria Math" panose="02040503050406030204" pitchFamily="18" charset="0"/>
                            </a:rPr>
                          </m:ctrlPr>
                        </m:fPr>
                        <m:num>
                          <m:r>
                            <a:rPr lang="en-GB" sz="1600" b="0" i="1" smtClean="0">
                              <a:latin typeface="Cambria Math" panose="02040503050406030204" pitchFamily="18" charset="0"/>
                              <a:ea typeface="Cambria Math" panose="02040503050406030204" pitchFamily="18" charset="0"/>
                            </a:rPr>
                            <m:t>1</m:t>
                          </m:r>
                        </m:num>
                        <m:den>
                          <m:r>
                            <a:rPr lang="en-GB" sz="1600" b="0" i="1" smtClean="0">
                              <a:latin typeface="Cambria Math" panose="02040503050406030204" pitchFamily="18" charset="0"/>
                              <a:ea typeface="Cambria Math" panose="02040503050406030204" pitchFamily="18" charset="0"/>
                            </a:rPr>
                            <m:t>2</m:t>
                          </m:r>
                        </m:den>
                      </m:f>
                    </m:oMath>
                  </m:oMathPara>
                </a14:m>
                <a:endParaRPr lang="en-GB" sz="1600" dirty="0" smtClean="0"/>
              </a:p>
              <a:p>
                <a:pPr/>
                <a14:m>
                  <m:oMathPara xmlns:m="http://schemas.openxmlformats.org/officeDocument/2006/math">
                    <m:oMathParaPr>
                      <m:jc m:val="centerGroup"/>
                    </m:oMathParaPr>
                    <m:oMath xmlns:m="http://schemas.openxmlformats.org/officeDocument/2006/math">
                      <m:r>
                        <a:rPr lang="en-GB" sz="1600" i="1">
                          <a:latin typeface="Cambria Math" panose="02040503050406030204" pitchFamily="18" charset="0"/>
                        </a:rPr>
                        <m:t>𝑥</m:t>
                      </m:r>
                      <m:r>
                        <a:rPr lang="en-GB" sz="1600" i="1">
                          <a:latin typeface="Cambria Math" panose="02040503050406030204" pitchFamily="18" charset="0"/>
                        </a:rPr>
                        <m:t>=±</m:t>
                      </m:r>
                      <m:f>
                        <m:fPr>
                          <m:ctrlPr>
                            <a:rPr lang="en-GB" sz="1600" i="1">
                              <a:latin typeface="Cambria Math" panose="02040503050406030204" pitchFamily="18" charset="0"/>
                              <a:ea typeface="Cambria Math" panose="02040503050406030204" pitchFamily="18" charset="0"/>
                            </a:rPr>
                          </m:ctrlPr>
                        </m:fPr>
                        <m:num>
                          <m:r>
                            <a:rPr lang="en-GB" sz="1600" i="1">
                              <a:latin typeface="Cambria Math" panose="02040503050406030204" pitchFamily="18" charset="0"/>
                              <a:ea typeface="Cambria Math" panose="02040503050406030204" pitchFamily="18" charset="0"/>
                            </a:rPr>
                            <m:t>1</m:t>
                          </m:r>
                        </m:num>
                        <m:den>
                          <m:r>
                            <a:rPr lang="en-GB" sz="1600" i="1">
                              <a:latin typeface="Cambria Math" panose="02040503050406030204" pitchFamily="18" charset="0"/>
                              <a:ea typeface="Cambria Math" panose="02040503050406030204" pitchFamily="18" charset="0"/>
                            </a:rPr>
                            <m:t>2</m:t>
                          </m:r>
                        </m:den>
                      </m:f>
                      <m:r>
                        <a:rPr lang="en-GB" sz="1600" b="0" i="1" smtClean="0">
                          <a:latin typeface="Cambria Math" panose="02040503050406030204" pitchFamily="18" charset="0"/>
                          <a:ea typeface="Cambria Math" panose="02040503050406030204" pitchFamily="18" charset="0"/>
                        </a:rPr>
                        <m:t>−</m:t>
                      </m:r>
                      <m:f>
                        <m:fPr>
                          <m:ctrlPr>
                            <a:rPr lang="en-GB" sz="1600" i="1">
                              <a:latin typeface="Cambria Math" panose="02040503050406030204" pitchFamily="18" charset="0"/>
                            </a:rPr>
                          </m:ctrlPr>
                        </m:fPr>
                        <m:num>
                          <m:r>
                            <a:rPr lang="en-GB" sz="1600" i="1">
                              <a:latin typeface="Cambria Math" panose="02040503050406030204" pitchFamily="18" charset="0"/>
                            </a:rPr>
                            <m:t>7</m:t>
                          </m:r>
                        </m:num>
                        <m:den>
                          <m:r>
                            <a:rPr lang="en-GB" sz="1600" i="1">
                              <a:latin typeface="Cambria Math" panose="02040503050406030204" pitchFamily="18" charset="0"/>
                            </a:rPr>
                            <m:t>2</m:t>
                          </m:r>
                        </m:den>
                      </m:f>
                    </m:oMath>
                  </m:oMathPara>
                </a14:m>
                <a:endParaRPr lang="en-GB" sz="1600" dirty="0" smtClean="0"/>
              </a:p>
              <a:p>
                <a:pPr/>
                <a14:m>
                  <m:oMathPara xmlns:m="http://schemas.openxmlformats.org/officeDocument/2006/math">
                    <m:oMathParaPr>
                      <m:jc m:val="centerGroup"/>
                    </m:oMathParaPr>
                    <m:oMath xmlns:m="http://schemas.openxmlformats.org/officeDocument/2006/math">
                      <m:r>
                        <a:rPr lang="en-GB" sz="1600" b="0" i="1" smtClean="0">
                          <a:latin typeface="Cambria Math" panose="02040503050406030204" pitchFamily="18" charset="0"/>
                        </a:rPr>
                        <m:t>𝑥</m:t>
                      </m:r>
                      <m:r>
                        <a:rPr lang="en-GB" sz="1600" b="0" i="1" smtClean="0">
                          <a:latin typeface="Cambria Math" panose="02040503050406030204" pitchFamily="18" charset="0"/>
                        </a:rPr>
                        <m:t>=−3, −4</m:t>
                      </m:r>
                    </m:oMath>
                  </m:oMathPara>
                </a14:m>
                <a:endParaRPr lang="en-GB" sz="1600" dirty="0" smtClean="0"/>
              </a:p>
            </p:txBody>
          </p:sp>
        </mc:Choice>
        <mc:Fallback xmlns="">
          <p:sp>
            <p:nvSpPr>
              <p:cNvPr id="6" name="TextBox 5"/>
              <p:cNvSpPr txBox="1">
                <a:spLocks noRot="1" noChangeAspect="1" noMove="1" noResize="1" noEditPoints="1" noAdjustHandles="1" noChangeArrowheads="1" noChangeShapeType="1" noTextEdit="1"/>
              </p:cNvSpPr>
              <p:nvPr/>
            </p:nvSpPr>
            <p:spPr>
              <a:xfrm>
                <a:off x="3657601" y="1067498"/>
                <a:ext cx="2504708" cy="2643672"/>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6162309" y="1545439"/>
                <a:ext cx="3222172" cy="213500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𝑥</m:t>
                      </m:r>
                      <m:r>
                        <a:rPr lang="en-GB" b="0" i="1" smtClean="0">
                          <a:latin typeface="Cambria Math" panose="02040503050406030204" pitchFamily="18" charset="0"/>
                        </a:rPr>
                        <m:t>=</m:t>
                      </m:r>
                      <m:f>
                        <m:fPr>
                          <m:ctrlPr>
                            <a:rPr lang="en-GB" b="0" i="1" smtClean="0">
                              <a:latin typeface="Cambria Math" panose="02040503050406030204" pitchFamily="18" charset="0"/>
                            </a:rPr>
                          </m:ctrlPr>
                        </m:fPr>
                        <m:num>
                          <m:r>
                            <a:rPr lang="en-GB" b="0" i="1" smtClean="0">
                              <a:latin typeface="Cambria Math" panose="02040503050406030204" pitchFamily="18" charset="0"/>
                            </a:rPr>
                            <m:t>−</m:t>
                          </m:r>
                          <m:r>
                            <a:rPr lang="en-GB" b="0" i="1" smtClean="0">
                              <a:latin typeface="Cambria Math" panose="02040503050406030204" pitchFamily="18" charset="0"/>
                            </a:rPr>
                            <m:t>𝑏</m:t>
                          </m:r>
                          <m:r>
                            <a:rPr lang="en-GB" b="0" i="1" smtClean="0">
                              <a:latin typeface="Cambria Math" panose="02040503050406030204" pitchFamily="18" charset="0"/>
                              <a:ea typeface="Cambria Math" panose="02040503050406030204" pitchFamily="18" charset="0"/>
                            </a:rPr>
                            <m:t>±</m:t>
                          </m:r>
                          <m:rad>
                            <m:radPr>
                              <m:degHide m:val="on"/>
                              <m:ctrlPr>
                                <a:rPr lang="en-GB" b="0" i="1" smtClean="0">
                                  <a:latin typeface="Cambria Math" panose="02040503050406030204" pitchFamily="18" charset="0"/>
                                  <a:ea typeface="Cambria Math" panose="02040503050406030204" pitchFamily="18" charset="0"/>
                                </a:rPr>
                              </m:ctrlPr>
                            </m:radPr>
                            <m:deg/>
                            <m:e>
                              <m:sSup>
                                <m:sSupPr>
                                  <m:ctrlPr>
                                    <a:rPr lang="en-GB" b="0"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𝑏</m:t>
                                  </m:r>
                                </m:e>
                                <m:sup>
                                  <m:r>
                                    <a:rPr lang="en-GB" b="0" i="1" smtClean="0">
                                      <a:latin typeface="Cambria Math" panose="02040503050406030204" pitchFamily="18" charset="0"/>
                                      <a:ea typeface="Cambria Math" panose="02040503050406030204" pitchFamily="18" charset="0"/>
                                    </a:rPr>
                                    <m:t>2</m:t>
                                  </m:r>
                                </m:sup>
                              </m:sSup>
                              <m:r>
                                <a:rPr lang="en-GB" b="0" i="1" smtClean="0">
                                  <a:latin typeface="Cambria Math" panose="02040503050406030204" pitchFamily="18" charset="0"/>
                                  <a:ea typeface="Cambria Math" panose="02040503050406030204" pitchFamily="18" charset="0"/>
                                </a:rPr>
                                <m:t>−4</m:t>
                              </m:r>
                              <m:r>
                                <a:rPr lang="en-GB" b="0" i="1" smtClean="0">
                                  <a:latin typeface="Cambria Math" panose="02040503050406030204" pitchFamily="18" charset="0"/>
                                  <a:ea typeface="Cambria Math" panose="02040503050406030204" pitchFamily="18" charset="0"/>
                                </a:rPr>
                                <m:t>𝑎𝑐</m:t>
                              </m:r>
                            </m:e>
                          </m:rad>
                        </m:num>
                        <m:den>
                          <m:r>
                            <a:rPr lang="en-GB" b="0" i="1" smtClean="0">
                              <a:latin typeface="Cambria Math" panose="02040503050406030204" pitchFamily="18" charset="0"/>
                            </a:rPr>
                            <m:t>2</m:t>
                          </m:r>
                          <m:r>
                            <a:rPr lang="en-GB" b="0" i="1" smtClean="0">
                              <a:latin typeface="Cambria Math" panose="02040503050406030204" pitchFamily="18" charset="0"/>
                            </a:rPr>
                            <m:t>𝑎</m:t>
                          </m:r>
                        </m:den>
                      </m:f>
                    </m:oMath>
                  </m:oMathPara>
                </a14:m>
                <a:endParaRPr lang="en-GB" b="0" dirty="0" smtClean="0"/>
              </a:p>
              <a:p>
                <a:r>
                  <a:rPr lang="en-GB" dirty="0" smtClean="0"/>
                  <a:t>             </a:t>
                </a:r>
                <a14:m>
                  <m:oMath xmlns:m="http://schemas.openxmlformats.org/officeDocument/2006/math">
                    <m:r>
                      <a:rPr lang="en-GB" i="1">
                        <a:latin typeface="Cambria Math" panose="02040503050406030204" pitchFamily="18" charset="0"/>
                      </a:rPr>
                      <m:t>=</m:t>
                    </m:r>
                    <m:f>
                      <m:fPr>
                        <m:ctrlPr>
                          <a:rPr lang="en-GB" i="1">
                            <a:latin typeface="Cambria Math" panose="02040503050406030204" pitchFamily="18" charset="0"/>
                          </a:rPr>
                        </m:ctrlPr>
                      </m:fPr>
                      <m:num>
                        <m:r>
                          <a:rPr lang="en-GB" i="1">
                            <a:latin typeface="Cambria Math" panose="02040503050406030204" pitchFamily="18" charset="0"/>
                          </a:rPr>
                          <m:t>−</m:t>
                        </m:r>
                        <m:r>
                          <a:rPr lang="en-GB" b="0" i="1" smtClean="0">
                            <a:latin typeface="Cambria Math" panose="02040503050406030204" pitchFamily="18" charset="0"/>
                          </a:rPr>
                          <m:t>7</m:t>
                        </m:r>
                        <m:r>
                          <a:rPr lang="en-GB" i="1">
                            <a:latin typeface="Cambria Math" panose="02040503050406030204" pitchFamily="18" charset="0"/>
                            <a:ea typeface="Cambria Math" panose="02040503050406030204" pitchFamily="18" charset="0"/>
                          </a:rPr>
                          <m:t>±</m:t>
                        </m:r>
                        <m:rad>
                          <m:radPr>
                            <m:degHide m:val="on"/>
                            <m:ctrlPr>
                              <a:rPr lang="en-GB" i="1">
                                <a:latin typeface="Cambria Math" panose="02040503050406030204" pitchFamily="18" charset="0"/>
                                <a:ea typeface="Cambria Math" panose="02040503050406030204" pitchFamily="18" charset="0"/>
                              </a:rPr>
                            </m:ctrlPr>
                          </m:radPr>
                          <m:deg/>
                          <m:e>
                            <m:sSup>
                              <m:sSupPr>
                                <m:ctrlPr>
                                  <a:rPr lang="en-GB" i="1">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7</m:t>
                                </m:r>
                              </m:e>
                              <m:sup>
                                <m:r>
                                  <a:rPr lang="en-GB" i="1">
                                    <a:latin typeface="Cambria Math" panose="02040503050406030204" pitchFamily="18" charset="0"/>
                                    <a:ea typeface="Cambria Math" panose="02040503050406030204" pitchFamily="18" charset="0"/>
                                  </a:rPr>
                                  <m:t>2</m:t>
                                </m:r>
                              </m:sup>
                            </m:sSup>
                            <m:r>
                              <a:rPr lang="en-GB" i="1">
                                <a:latin typeface="Cambria Math" panose="02040503050406030204" pitchFamily="18" charset="0"/>
                                <a:ea typeface="Cambria Math" panose="02040503050406030204" pitchFamily="18" charset="0"/>
                              </a:rPr>
                              <m:t>−4</m:t>
                            </m:r>
                            <m:r>
                              <a:rPr lang="en-GB"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1×12</m:t>
                            </m:r>
                          </m:e>
                        </m:rad>
                      </m:num>
                      <m:den>
                        <m:r>
                          <a:rPr lang="en-GB" i="1">
                            <a:latin typeface="Cambria Math" panose="02040503050406030204" pitchFamily="18" charset="0"/>
                          </a:rPr>
                          <m:t>2</m:t>
                        </m:r>
                        <m:r>
                          <a:rPr lang="en-GB"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1</m:t>
                        </m:r>
                      </m:den>
                    </m:f>
                  </m:oMath>
                </a14:m>
                <a:endParaRPr lang="en-GB" dirty="0" smtClean="0"/>
              </a:p>
              <a:p>
                <a:r>
                  <a:rPr lang="en-GB" dirty="0"/>
                  <a:t> </a:t>
                </a:r>
                <a:r>
                  <a:rPr lang="en-GB" dirty="0" smtClean="0"/>
                  <a:t>             </a:t>
                </a:r>
                <a14:m>
                  <m:oMath xmlns:m="http://schemas.openxmlformats.org/officeDocument/2006/math">
                    <m:r>
                      <a:rPr lang="en-GB" i="1">
                        <a:latin typeface="Cambria Math" panose="02040503050406030204" pitchFamily="18" charset="0"/>
                      </a:rPr>
                      <m:t>=</m:t>
                    </m:r>
                    <m:f>
                      <m:fPr>
                        <m:ctrlPr>
                          <a:rPr lang="en-GB" i="1">
                            <a:latin typeface="Cambria Math" panose="02040503050406030204" pitchFamily="18" charset="0"/>
                          </a:rPr>
                        </m:ctrlPr>
                      </m:fPr>
                      <m:num>
                        <m:r>
                          <a:rPr lang="en-GB" i="1">
                            <a:latin typeface="Cambria Math" panose="02040503050406030204" pitchFamily="18" charset="0"/>
                          </a:rPr>
                          <m:t>−7</m:t>
                        </m:r>
                        <m:r>
                          <a:rPr lang="en-GB" i="1">
                            <a:latin typeface="Cambria Math" panose="02040503050406030204" pitchFamily="18" charset="0"/>
                            <a:ea typeface="Cambria Math" panose="02040503050406030204" pitchFamily="18" charset="0"/>
                          </a:rPr>
                          <m:t>±</m:t>
                        </m:r>
                        <m:rad>
                          <m:radPr>
                            <m:degHide m:val="on"/>
                            <m:ctrlPr>
                              <a:rPr lang="en-GB" i="1">
                                <a:latin typeface="Cambria Math" panose="02040503050406030204" pitchFamily="18" charset="0"/>
                                <a:ea typeface="Cambria Math" panose="02040503050406030204" pitchFamily="18" charset="0"/>
                              </a:rPr>
                            </m:ctrlPr>
                          </m:radPr>
                          <m:deg/>
                          <m:e>
                            <m:r>
                              <a:rPr lang="en-GB" b="0" i="1" smtClean="0">
                                <a:latin typeface="Cambria Math" panose="02040503050406030204" pitchFamily="18" charset="0"/>
                                <a:ea typeface="Cambria Math" panose="02040503050406030204" pitchFamily="18" charset="0"/>
                              </a:rPr>
                              <m:t>1</m:t>
                            </m:r>
                          </m:e>
                        </m:rad>
                      </m:num>
                      <m:den>
                        <m:r>
                          <a:rPr lang="en-GB" i="1">
                            <a:latin typeface="Cambria Math" panose="02040503050406030204" pitchFamily="18" charset="0"/>
                          </a:rPr>
                          <m:t>2</m:t>
                        </m:r>
                      </m:den>
                    </m:f>
                  </m:oMath>
                </a14:m>
                <a:endParaRPr lang="en-GB" dirty="0" smtClean="0"/>
              </a:p>
              <a:p>
                <a:r>
                  <a:rPr lang="en-GB" dirty="0"/>
                  <a:t> </a:t>
                </a:r>
                <a:r>
                  <a:rPr lang="en-GB" dirty="0" smtClean="0"/>
                  <a:t>         </a:t>
                </a:r>
                <a14:m>
                  <m:oMath xmlns:m="http://schemas.openxmlformats.org/officeDocument/2006/math">
                    <m:r>
                      <a:rPr lang="en-GB" i="1">
                        <a:latin typeface="Cambria Math" panose="02040503050406030204" pitchFamily="18" charset="0"/>
                      </a:rPr>
                      <m:t>𝑥</m:t>
                    </m:r>
                    <m:r>
                      <a:rPr lang="en-GB" i="1">
                        <a:latin typeface="Cambria Math" panose="02040503050406030204" pitchFamily="18" charset="0"/>
                      </a:rPr>
                      <m:t>=−3, −4</m:t>
                    </m:r>
                  </m:oMath>
                </a14:m>
                <a:endParaRPr lang="en-GB" dirty="0"/>
              </a:p>
              <a:p>
                <a:endParaRPr lang="en-GB" dirty="0"/>
              </a:p>
            </p:txBody>
          </p:sp>
        </mc:Choice>
        <mc:Fallback xmlns="">
          <p:sp>
            <p:nvSpPr>
              <p:cNvPr id="7" name="TextBox 6"/>
              <p:cNvSpPr txBox="1">
                <a:spLocks noRot="1" noChangeAspect="1" noMove="1" noResize="1" noEditPoints="1" noAdjustHandles="1" noChangeArrowheads="1" noChangeShapeType="1" noTextEdit="1"/>
              </p:cNvSpPr>
              <p:nvPr/>
            </p:nvSpPr>
            <p:spPr>
              <a:xfrm>
                <a:off x="6162309" y="1545439"/>
                <a:ext cx="3222172" cy="2135008"/>
              </a:xfrm>
              <a:prstGeom prst="rect">
                <a:avLst/>
              </a:prstGeom>
              <a:blipFill>
                <a:blip r:embed="rId7"/>
                <a:stretch>
                  <a:fillRect/>
                </a:stretch>
              </a:blipFill>
            </p:spPr>
            <p:txBody>
              <a:bodyPr/>
              <a:lstStyle/>
              <a:p>
                <a:r>
                  <a:rPr lang="en-GB">
                    <a:noFill/>
                  </a:rPr>
                  <a:t> </a:t>
                </a:r>
              </a:p>
            </p:txBody>
          </p:sp>
        </mc:Fallback>
      </mc:AlternateContent>
      <p:pic>
        <p:nvPicPr>
          <p:cNvPr id="9" name="quadratic roots">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339000" y="6110605"/>
            <a:ext cx="487363" cy="487363"/>
          </a:xfrm>
          <a:prstGeom prst="rect">
            <a:avLst/>
          </a:prstGeom>
        </p:spPr>
      </p:pic>
    </p:spTree>
    <p:custDataLst>
      <p:tags r:id="rId1"/>
    </p:custDataLst>
    <p:extLst>
      <p:ext uri="{BB962C8B-B14F-4D97-AF65-F5344CB8AC3E}">
        <p14:creationId xmlns:p14="http://schemas.microsoft.com/office/powerpoint/2010/main" val="1783081352"/>
      </p:ext>
    </p:extLst>
  </p:cSld>
  <p:clrMapOvr>
    <a:masterClrMapping/>
  </p:clrMapOvr>
  <mc:AlternateContent xmlns:mc="http://schemas.openxmlformats.org/markup-compatibility/2006">
    <mc:Choice xmlns:p14="http://schemas.microsoft.com/office/powerpoint/2010/main" Requires="p14">
      <p:transition spd="slow" p14:dur="2000" advTm="91890"/>
    </mc:Choice>
    <mc:Fallback>
      <p:transition spd="slow" advTm="9189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83144" fill="hold"/>
                                        <p:tgtEl>
                                          <p:spTgt spid="9"/>
                                        </p:tgtEl>
                                      </p:cBhvr>
                                    </p:cmd>
                                  </p:childTnLst>
                                </p:cTn>
                              </p:par>
                            </p:childTnLst>
                          </p:cTn>
                        </p:par>
                      </p:childTnLst>
                    </p:cTn>
                  </p:par>
                </p:childTnLst>
              </p:cTn>
              <p:nextCondLst>
                <p:cond evt="onClick" delay="0">
                  <p:tgtEl>
                    <p:spTgt spid="9"/>
                  </p:tgtEl>
                </p:cond>
              </p:nextCondLst>
            </p:seq>
            <p:audio>
              <p:cMediaNode vol="100000">
                <p:cTn id="31" fill="hold" display="0">
                  <p:stCondLst>
                    <p:cond delay="indefinite"/>
                  </p:stCondLst>
                  <p:endCondLst>
                    <p:cond evt="onStopAudio" delay="0">
                      <p:tgtEl>
                        <p:sldTgt/>
                      </p:tgtEl>
                    </p:cond>
                  </p:endCondLst>
                </p:cTn>
                <p:tgtEl>
                  <p:spTgt spid="9"/>
                </p:tgtEl>
              </p:cMediaNode>
            </p:audio>
          </p:childTnLst>
        </p:cTn>
      </p:par>
    </p:tnLst>
    <p:bldLst>
      <p:bldP spid="3" grpId="0"/>
      <p:bldP spid="6" grpId="0"/>
      <p:bldP spid="7" grpId="0"/>
    </p:bldLst>
  </p:timing>
  <p:extLst>
    <p:ext uri="{E180D4A7-C9FB-4DFB-919C-405C955672EB}">
      <p14:showEvtLst xmlns:p14="http://schemas.microsoft.com/office/powerpoint/2010/main">
        <p14:playEvt time="7104" objId="9"/>
        <p14:stopEvt time="90282" objId="9"/>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5428" y="409303"/>
            <a:ext cx="8717715" cy="2646878"/>
          </a:xfrm>
          <a:prstGeom prst="rect">
            <a:avLst/>
          </a:prstGeom>
          <a:noFill/>
        </p:spPr>
        <p:txBody>
          <a:bodyPr wrap="square" rtlCol="0">
            <a:spAutoFit/>
          </a:bodyPr>
          <a:lstStyle/>
          <a:p>
            <a:r>
              <a:rPr lang="en-GB" sz="2000" dirty="0"/>
              <a:t>T</a:t>
            </a:r>
            <a:r>
              <a:rPr lang="en-GB" sz="2000" dirty="0" smtClean="0"/>
              <a:t>he </a:t>
            </a:r>
            <a:r>
              <a:rPr lang="en-GB" sz="2000" dirty="0"/>
              <a:t>roots </a:t>
            </a:r>
            <a:r>
              <a:rPr lang="en-GB" sz="2000" dirty="0" smtClean="0"/>
              <a:t>of </a:t>
            </a:r>
            <a:r>
              <a:rPr lang="en-GB" sz="2000" i="1" dirty="0">
                <a:latin typeface="Times New Roman" panose="02020603050405020304" pitchFamily="18" charset="0"/>
                <a:cs typeface="Times New Roman" panose="02020603050405020304" pitchFamily="18" charset="0"/>
              </a:rPr>
              <a:t>x</a:t>
            </a:r>
            <a:r>
              <a:rPr lang="en-GB" sz="2000" baseline="30000" dirty="0">
                <a:latin typeface="Times New Roman" panose="02020603050405020304" pitchFamily="18" charset="0"/>
                <a:cs typeface="Times New Roman" panose="02020603050405020304" pitchFamily="18" charset="0"/>
              </a:rPr>
              <a:t>3</a:t>
            </a:r>
            <a:r>
              <a:rPr lang="en-GB" sz="2000" dirty="0">
                <a:latin typeface="Times New Roman" panose="02020603050405020304" pitchFamily="18" charset="0"/>
                <a:cs typeface="Times New Roman" panose="02020603050405020304" pitchFamily="18" charset="0"/>
              </a:rPr>
              <a:t> </a:t>
            </a:r>
            <a:r>
              <a:rPr lang="en-GB" sz="2000" dirty="0" smtClean="0">
                <a:latin typeface="Times New Roman" panose="02020603050405020304" pitchFamily="18" charset="0"/>
                <a:cs typeface="Times New Roman" panose="02020603050405020304" pitchFamily="18" charset="0"/>
              </a:rPr>
              <a:t>+ </a:t>
            </a:r>
            <a:r>
              <a:rPr lang="en-GB" sz="2000" dirty="0">
                <a:cs typeface="Times New Roman" panose="02020603050405020304" pitchFamily="18" charset="0"/>
              </a:rPr>
              <a:t>9</a:t>
            </a:r>
            <a:r>
              <a:rPr lang="en-GB" sz="2000" i="1" dirty="0">
                <a:latin typeface="Times New Roman" panose="02020603050405020304" pitchFamily="18" charset="0"/>
                <a:cs typeface="Times New Roman" panose="02020603050405020304" pitchFamily="18" charset="0"/>
              </a:rPr>
              <a:t>x</a:t>
            </a:r>
            <a:r>
              <a:rPr lang="en-GB" sz="2000" baseline="30000" dirty="0">
                <a:latin typeface="Times New Roman" panose="02020603050405020304" pitchFamily="18" charset="0"/>
                <a:cs typeface="Times New Roman" panose="02020603050405020304" pitchFamily="18" charset="0"/>
              </a:rPr>
              <a:t>2</a:t>
            </a:r>
            <a:r>
              <a:rPr lang="en-GB" sz="2000" dirty="0">
                <a:latin typeface="Times New Roman" panose="02020603050405020304" pitchFamily="18" charset="0"/>
                <a:cs typeface="Times New Roman" panose="02020603050405020304" pitchFamily="18" charset="0"/>
              </a:rPr>
              <a:t> + </a:t>
            </a:r>
            <a:r>
              <a:rPr lang="en-GB" sz="2000" dirty="0">
                <a:cs typeface="Times New Roman" panose="02020603050405020304" pitchFamily="18" charset="0"/>
              </a:rPr>
              <a:t>26</a:t>
            </a:r>
            <a:r>
              <a:rPr lang="en-GB" sz="2000" i="1" dirty="0">
                <a:latin typeface="Times New Roman" panose="02020603050405020304" pitchFamily="18" charset="0"/>
                <a:cs typeface="Times New Roman" panose="02020603050405020304" pitchFamily="18" charset="0"/>
              </a:rPr>
              <a:t>x</a:t>
            </a:r>
            <a:r>
              <a:rPr lang="en-GB" sz="2000" dirty="0">
                <a:latin typeface="Times New Roman" panose="02020603050405020304" pitchFamily="18" charset="0"/>
                <a:cs typeface="Times New Roman" panose="02020603050405020304" pitchFamily="18" charset="0"/>
              </a:rPr>
              <a:t> </a:t>
            </a:r>
            <a:r>
              <a:rPr lang="en-GB" sz="2000" dirty="0" smtClean="0">
                <a:latin typeface="Times New Roman" panose="02020603050405020304" pitchFamily="18" charset="0"/>
                <a:cs typeface="Times New Roman" panose="02020603050405020304" pitchFamily="18" charset="0"/>
              </a:rPr>
              <a:t>+ </a:t>
            </a:r>
            <a:r>
              <a:rPr lang="en-GB" sz="2000" dirty="0">
                <a:cs typeface="Times New Roman" panose="02020603050405020304" pitchFamily="18" charset="0"/>
              </a:rPr>
              <a:t>24</a:t>
            </a:r>
            <a:r>
              <a:rPr lang="en-GB" sz="2000" dirty="0"/>
              <a:t> = </a:t>
            </a:r>
            <a:r>
              <a:rPr lang="en-GB" sz="2000" dirty="0" smtClean="0"/>
              <a:t>0 are </a:t>
            </a:r>
            <a:r>
              <a:rPr lang="el-GR" sz="2000" dirty="0"/>
              <a:t>α</a:t>
            </a:r>
            <a:r>
              <a:rPr lang="en-GB" sz="2000" dirty="0"/>
              <a:t>, </a:t>
            </a:r>
            <a:r>
              <a:rPr lang="el-GR" sz="2000" dirty="0"/>
              <a:t>β</a:t>
            </a:r>
            <a:r>
              <a:rPr lang="en-GB" sz="2000" dirty="0"/>
              <a:t> and </a:t>
            </a:r>
            <a:r>
              <a:rPr lang="el-GR" sz="2000" dirty="0"/>
              <a:t>γ</a:t>
            </a:r>
            <a:r>
              <a:rPr lang="en-GB" sz="2000" dirty="0"/>
              <a:t> </a:t>
            </a:r>
          </a:p>
          <a:p>
            <a:endParaRPr lang="en-GB" sz="2000" dirty="0"/>
          </a:p>
          <a:p>
            <a:endParaRPr lang="en-GB" dirty="0"/>
          </a:p>
          <a:p>
            <a:endParaRPr lang="en-GB" dirty="0"/>
          </a:p>
          <a:p>
            <a:r>
              <a:rPr lang="en-GB" dirty="0"/>
              <a:t>Can you see </a:t>
            </a:r>
            <a:r>
              <a:rPr lang="en-GB" dirty="0" smtClean="0"/>
              <a:t>any direct </a:t>
            </a:r>
            <a:r>
              <a:rPr lang="en-GB" dirty="0"/>
              <a:t>connections with this polynomial and its roots ? </a:t>
            </a:r>
            <a:endParaRPr lang="en-GB" dirty="0" smtClean="0"/>
          </a:p>
          <a:p>
            <a:endParaRPr lang="en-GB" dirty="0"/>
          </a:p>
          <a:p>
            <a:pPr algn="ctr"/>
            <a:r>
              <a:rPr lang="en-GB" dirty="0" smtClean="0"/>
              <a:t>( </a:t>
            </a:r>
            <a:r>
              <a:rPr lang="en-GB" i="1" dirty="0">
                <a:latin typeface="Times New Roman" panose="02020603050405020304" pitchFamily="18" charset="0"/>
                <a:cs typeface="Times New Roman" panose="02020603050405020304" pitchFamily="18" charset="0"/>
              </a:rPr>
              <a:t>x</a:t>
            </a:r>
            <a:r>
              <a:rPr lang="en-GB" dirty="0"/>
              <a:t> – </a:t>
            </a:r>
            <a:r>
              <a:rPr lang="el-GR" dirty="0"/>
              <a:t>α</a:t>
            </a:r>
            <a:r>
              <a:rPr lang="en-GB" dirty="0"/>
              <a:t> )( </a:t>
            </a:r>
            <a:r>
              <a:rPr lang="en-GB" i="1" dirty="0">
                <a:latin typeface="Times New Roman" panose="02020603050405020304" pitchFamily="18" charset="0"/>
                <a:cs typeface="Times New Roman" panose="02020603050405020304" pitchFamily="18" charset="0"/>
              </a:rPr>
              <a:t>x</a:t>
            </a:r>
            <a:r>
              <a:rPr lang="en-GB" dirty="0"/>
              <a:t> – </a:t>
            </a:r>
            <a:r>
              <a:rPr lang="el-GR" dirty="0"/>
              <a:t>β</a:t>
            </a:r>
            <a:r>
              <a:rPr lang="en-GB" dirty="0"/>
              <a:t> </a:t>
            </a:r>
            <a:r>
              <a:rPr lang="en-GB" dirty="0" smtClean="0"/>
              <a:t>)( </a:t>
            </a:r>
            <a:r>
              <a:rPr lang="en-GB" i="1" dirty="0" smtClean="0">
                <a:latin typeface="Times New Roman" panose="02020603050405020304" pitchFamily="18" charset="0"/>
                <a:cs typeface="Times New Roman" panose="02020603050405020304" pitchFamily="18" charset="0"/>
              </a:rPr>
              <a:t>x</a:t>
            </a:r>
            <a:r>
              <a:rPr lang="en-GB" dirty="0" smtClean="0"/>
              <a:t> – </a:t>
            </a:r>
            <a:r>
              <a:rPr lang="el-GR" dirty="0" smtClean="0"/>
              <a:t>γ</a:t>
            </a:r>
            <a:r>
              <a:rPr lang="en-GB" dirty="0" smtClean="0"/>
              <a:t> ) </a:t>
            </a:r>
            <a:r>
              <a:rPr lang="en-GB" dirty="0"/>
              <a:t>= 0</a:t>
            </a:r>
          </a:p>
          <a:p>
            <a:endParaRPr lang="en-GB" dirty="0"/>
          </a:p>
          <a:p>
            <a:endParaRPr lang="en-GB" dirty="0"/>
          </a:p>
        </p:txBody>
      </p:sp>
      <p:cxnSp>
        <p:nvCxnSpPr>
          <p:cNvPr id="4" name="Straight Connector 3"/>
          <p:cNvCxnSpPr/>
          <p:nvPr/>
        </p:nvCxnSpPr>
        <p:spPr>
          <a:xfrm>
            <a:off x="9387840" y="-60960"/>
            <a:ext cx="0" cy="7001691"/>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0077819" y="224637"/>
            <a:ext cx="1510350" cy="369332"/>
          </a:xfrm>
          <a:prstGeom prst="rect">
            <a:avLst/>
          </a:prstGeom>
          <a:noFill/>
        </p:spPr>
        <p:txBody>
          <a:bodyPr wrap="none" rtlCol="0">
            <a:spAutoFit/>
          </a:bodyPr>
          <a:lstStyle/>
          <a:p>
            <a:r>
              <a:rPr lang="en-GB" dirty="0" smtClean="0">
                <a:solidFill>
                  <a:srgbClr val="FF0000"/>
                </a:solidFill>
              </a:rPr>
              <a:t>Connections ?</a:t>
            </a:r>
            <a:endParaRPr lang="en-GB" dirty="0">
              <a:solidFill>
                <a:srgbClr val="FF0000"/>
              </a:solidFill>
            </a:endParaRPr>
          </a:p>
        </p:txBody>
      </p:sp>
      <p:sp>
        <p:nvSpPr>
          <p:cNvPr id="3" name="Rectangle 2"/>
          <p:cNvSpPr/>
          <p:nvPr/>
        </p:nvSpPr>
        <p:spPr>
          <a:xfrm>
            <a:off x="1709575" y="956862"/>
            <a:ext cx="2585965" cy="369332"/>
          </a:xfrm>
          <a:prstGeom prst="rect">
            <a:avLst/>
          </a:prstGeom>
        </p:spPr>
        <p:txBody>
          <a:bodyPr wrap="none">
            <a:spAutoFit/>
          </a:bodyPr>
          <a:lstStyle/>
          <a:p>
            <a:pPr algn="ctr"/>
            <a:r>
              <a:rPr lang="en-GB" dirty="0"/>
              <a:t>( </a:t>
            </a:r>
            <a:r>
              <a:rPr lang="en-GB" i="1" dirty="0">
                <a:latin typeface="Times New Roman" panose="02020603050405020304" pitchFamily="18" charset="0"/>
                <a:cs typeface="Times New Roman" panose="02020603050405020304" pitchFamily="18" charset="0"/>
              </a:rPr>
              <a:t>x</a:t>
            </a:r>
            <a:r>
              <a:rPr lang="en-GB" dirty="0"/>
              <a:t> </a:t>
            </a:r>
            <a:r>
              <a:rPr lang="en-GB" dirty="0" smtClean="0"/>
              <a:t>+ 2 </a:t>
            </a:r>
            <a:r>
              <a:rPr lang="en-GB" dirty="0"/>
              <a:t>)( </a:t>
            </a:r>
            <a:r>
              <a:rPr lang="en-GB" i="1" dirty="0">
                <a:latin typeface="Times New Roman" panose="02020603050405020304" pitchFamily="18" charset="0"/>
                <a:cs typeface="Times New Roman" panose="02020603050405020304" pitchFamily="18" charset="0"/>
              </a:rPr>
              <a:t>x</a:t>
            </a:r>
            <a:r>
              <a:rPr lang="en-GB" dirty="0"/>
              <a:t> </a:t>
            </a:r>
            <a:r>
              <a:rPr lang="en-GB" dirty="0" smtClean="0"/>
              <a:t>+ 3 </a:t>
            </a:r>
            <a:r>
              <a:rPr lang="en-GB" dirty="0"/>
              <a:t>)( </a:t>
            </a:r>
            <a:r>
              <a:rPr lang="en-GB" i="1" dirty="0">
                <a:latin typeface="Times New Roman" panose="02020603050405020304" pitchFamily="18" charset="0"/>
                <a:cs typeface="Times New Roman" panose="02020603050405020304" pitchFamily="18" charset="0"/>
              </a:rPr>
              <a:t>x</a:t>
            </a:r>
            <a:r>
              <a:rPr lang="en-GB" dirty="0"/>
              <a:t> </a:t>
            </a:r>
            <a:r>
              <a:rPr lang="en-GB" dirty="0" smtClean="0"/>
              <a:t>+ 4 </a:t>
            </a:r>
            <a:r>
              <a:rPr lang="en-GB" dirty="0"/>
              <a:t>) = 0</a:t>
            </a:r>
          </a:p>
        </p:txBody>
      </p:sp>
      <p:sp>
        <p:nvSpPr>
          <p:cNvPr id="6" name="Rectangle 5"/>
          <p:cNvSpPr/>
          <p:nvPr/>
        </p:nvSpPr>
        <p:spPr>
          <a:xfrm>
            <a:off x="1902941" y="1000897"/>
            <a:ext cx="494270" cy="2471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a:t>
            </a:r>
            <a:endParaRPr lang="en-GB" dirty="0"/>
          </a:p>
        </p:txBody>
      </p:sp>
      <p:sp>
        <p:nvSpPr>
          <p:cNvPr id="7" name="Rectangle 6"/>
          <p:cNvSpPr/>
          <p:nvPr/>
        </p:nvSpPr>
        <p:spPr>
          <a:xfrm>
            <a:off x="2590577" y="1000896"/>
            <a:ext cx="494270" cy="2471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a:t>
            </a:r>
            <a:endParaRPr lang="en-GB" dirty="0"/>
          </a:p>
        </p:txBody>
      </p:sp>
      <p:sp>
        <p:nvSpPr>
          <p:cNvPr id="8" name="Rectangle 7"/>
          <p:cNvSpPr/>
          <p:nvPr/>
        </p:nvSpPr>
        <p:spPr>
          <a:xfrm>
            <a:off x="3266481" y="1000896"/>
            <a:ext cx="494270" cy="2471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a:t>
            </a:r>
            <a:endParaRPr lang="en-GB" dirty="0"/>
          </a:p>
        </p:txBody>
      </p:sp>
      <p:sp>
        <p:nvSpPr>
          <p:cNvPr id="9" name="Rectangle 8"/>
          <p:cNvSpPr/>
          <p:nvPr/>
        </p:nvSpPr>
        <p:spPr>
          <a:xfrm>
            <a:off x="9482400" y="647866"/>
            <a:ext cx="2540724" cy="2031325"/>
          </a:xfrm>
          <a:prstGeom prst="rect">
            <a:avLst/>
          </a:prstGeom>
        </p:spPr>
        <p:txBody>
          <a:bodyPr wrap="square">
            <a:spAutoFit/>
          </a:bodyPr>
          <a:lstStyle/>
          <a:p>
            <a:r>
              <a:rPr lang="en-GB" dirty="0" smtClean="0"/>
              <a:t>The roots </a:t>
            </a:r>
            <a:r>
              <a:rPr lang="el-GR" dirty="0" smtClean="0"/>
              <a:t>α</a:t>
            </a:r>
            <a:r>
              <a:rPr lang="en-GB" dirty="0"/>
              <a:t>, </a:t>
            </a:r>
            <a:r>
              <a:rPr lang="el-GR" dirty="0"/>
              <a:t>β</a:t>
            </a:r>
            <a:r>
              <a:rPr lang="en-GB" dirty="0"/>
              <a:t> and </a:t>
            </a:r>
            <a:r>
              <a:rPr lang="el-GR" dirty="0" smtClean="0"/>
              <a:t>γ</a:t>
            </a:r>
            <a:endParaRPr lang="en-GB" dirty="0" smtClean="0"/>
          </a:p>
          <a:p>
            <a:r>
              <a:rPr lang="en-GB" dirty="0" smtClean="0"/>
              <a:t>are -2, -3 and -4</a:t>
            </a:r>
          </a:p>
          <a:p>
            <a:endParaRPr lang="en-GB" dirty="0"/>
          </a:p>
          <a:p>
            <a:r>
              <a:rPr lang="en-GB" dirty="0" smtClean="0"/>
              <a:t>So how do these relate to the coefficients in the terms of the original cubic equation?  </a:t>
            </a:r>
            <a:endParaRPr lang="en-GB" dirty="0"/>
          </a:p>
        </p:txBody>
      </p:sp>
      <p:pic>
        <p:nvPicPr>
          <p:cNvPr id="10" name="cubi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5428" y="5954877"/>
            <a:ext cx="487363" cy="487363"/>
          </a:xfrm>
          <a:prstGeom prst="rect">
            <a:avLst/>
          </a:prstGeom>
        </p:spPr>
      </p:pic>
    </p:spTree>
    <p:extLst>
      <p:ext uri="{BB962C8B-B14F-4D97-AF65-F5344CB8AC3E}">
        <p14:creationId xmlns:p14="http://schemas.microsoft.com/office/powerpoint/2010/main" val="2579103279"/>
      </p:ext>
    </p:extLst>
  </p:cSld>
  <p:clrMapOvr>
    <a:masterClrMapping/>
  </p:clrMapOvr>
  <mc:AlternateContent xmlns:mc="http://schemas.openxmlformats.org/markup-compatibility/2006">
    <mc:Choice xmlns:p14="http://schemas.microsoft.com/office/powerpoint/2010/main" Requires="p14">
      <p:transition spd="slow" p14:dur="2000" advTm="80982"/>
    </mc:Choice>
    <mc:Fallback>
      <p:transition spd="slow" advTm="80982"/>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66843" fill="hold"/>
                                        <p:tgtEl>
                                          <p:spTgt spid="10"/>
                                        </p:tgtEl>
                                      </p:cBhvr>
                                    </p:cmd>
                                  </p:childTnLst>
                                </p:cTn>
                              </p:par>
                            </p:childTnLst>
                          </p:cTn>
                        </p:par>
                      </p:childTnLst>
                    </p:cTn>
                  </p:par>
                </p:childTnLst>
              </p:cTn>
              <p:nextCondLst>
                <p:cond evt="onClick" delay="0">
                  <p:tgtEl>
                    <p:spTgt spid="10"/>
                  </p:tgtEl>
                </p:cond>
              </p:nextCondLst>
            </p:seq>
            <p:audio>
              <p:cMediaNode vol="100000">
                <p:cTn id="26" fill="hold" display="0">
                  <p:stCondLst>
                    <p:cond delay="indefinite"/>
                  </p:stCondLst>
                  <p:endCondLst>
                    <p:cond evt="onStopAudio" delay="0">
                      <p:tgtEl>
                        <p:sldTgt/>
                      </p:tgtEl>
                    </p:cond>
                  </p:endCondLst>
                </p:cTn>
                <p:tgtEl>
                  <p:spTgt spid="10"/>
                </p:tgtEl>
              </p:cMediaNode>
            </p:audio>
          </p:childTnLst>
        </p:cTn>
      </p:par>
    </p:tnLst>
    <p:bldLst>
      <p:bldP spid="6" grpId="0" animBg="1"/>
      <p:bldP spid="7" grpId="0" animBg="1"/>
      <p:bldP spid="8" grpId="0" animBg="1"/>
      <p:bldP spid="9" grpId="0"/>
    </p:bldLst>
  </p:timing>
  <p:extLst>
    <p:ext uri="{E180D4A7-C9FB-4DFB-919C-405C955672EB}">
      <p14:showEvtLst xmlns:p14="http://schemas.microsoft.com/office/powerpoint/2010/main">
        <p14:playEvt time="10492" objId="10"/>
        <p14:triggerEvt type="onClick" time="42442" objId="6"/>
        <p14:triggerEvt type="onClick" time="43477" objId="7"/>
        <p14:triggerEvt type="onClick" time="44390" objId="8"/>
        <p14:stopEvt time="77367" objId="10"/>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5429" y="409303"/>
            <a:ext cx="6053260" cy="2862322"/>
          </a:xfrm>
          <a:prstGeom prst="rect">
            <a:avLst/>
          </a:prstGeom>
          <a:noFill/>
        </p:spPr>
        <p:txBody>
          <a:bodyPr wrap="none" rtlCol="0">
            <a:spAutoFit/>
          </a:bodyPr>
          <a:lstStyle/>
          <a:p>
            <a:r>
              <a:rPr lang="en-GB" dirty="0" smtClean="0"/>
              <a:t>This is a quartic equation</a:t>
            </a:r>
          </a:p>
          <a:p>
            <a:r>
              <a:rPr lang="en-GB" dirty="0" smtClean="0"/>
              <a:t>The </a:t>
            </a:r>
            <a:r>
              <a:rPr lang="en-GB" dirty="0"/>
              <a:t>roots </a:t>
            </a:r>
            <a:r>
              <a:rPr lang="en-GB" dirty="0" smtClean="0"/>
              <a:t>of </a:t>
            </a:r>
            <a:r>
              <a:rPr lang="en-GB" i="1" dirty="0">
                <a:latin typeface="Times New Roman" panose="02020603050405020304" pitchFamily="18" charset="0"/>
                <a:cs typeface="Times New Roman" panose="02020603050405020304" pitchFamily="18" charset="0"/>
              </a:rPr>
              <a:t>x</a:t>
            </a:r>
            <a:r>
              <a:rPr lang="en-GB" baseline="30000" dirty="0"/>
              <a:t>4</a:t>
            </a:r>
            <a:r>
              <a:rPr lang="en-GB" dirty="0"/>
              <a:t> </a:t>
            </a:r>
            <a:r>
              <a:rPr lang="en-GB" dirty="0" smtClean="0"/>
              <a:t>+ </a:t>
            </a:r>
            <a:r>
              <a:rPr lang="en-GB" dirty="0"/>
              <a:t>18</a:t>
            </a:r>
            <a:r>
              <a:rPr lang="en-GB" i="1" dirty="0">
                <a:latin typeface="Times New Roman" panose="02020603050405020304" pitchFamily="18" charset="0"/>
                <a:cs typeface="Times New Roman" panose="02020603050405020304" pitchFamily="18" charset="0"/>
              </a:rPr>
              <a:t>x</a:t>
            </a:r>
            <a:r>
              <a:rPr lang="en-GB" baseline="30000" dirty="0"/>
              <a:t>3</a:t>
            </a:r>
            <a:r>
              <a:rPr lang="en-GB" dirty="0"/>
              <a:t> + 99</a:t>
            </a:r>
            <a:r>
              <a:rPr lang="en-GB" i="1" dirty="0">
                <a:latin typeface="Times New Roman" panose="02020603050405020304" pitchFamily="18" charset="0"/>
                <a:cs typeface="Times New Roman" panose="02020603050405020304" pitchFamily="18" charset="0"/>
              </a:rPr>
              <a:t>x</a:t>
            </a:r>
            <a:r>
              <a:rPr lang="en-GB" baseline="30000" dirty="0"/>
              <a:t>2</a:t>
            </a:r>
            <a:r>
              <a:rPr lang="en-GB" dirty="0"/>
              <a:t> </a:t>
            </a:r>
            <a:r>
              <a:rPr lang="en-GB" dirty="0" smtClean="0"/>
              <a:t>+ </a:t>
            </a:r>
            <a:r>
              <a:rPr lang="en-GB" dirty="0"/>
              <a:t>202</a:t>
            </a:r>
            <a:r>
              <a:rPr lang="en-GB" i="1" dirty="0">
                <a:latin typeface="Times New Roman" panose="02020603050405020304" pitchFamily="18" charset="0"/>
                <a:cs typeface="Times New Roman" panose="02020603050405020304" pitchFamily="18" charset="0"/>
              </a:rPr>
              <a:t>x</a:t>
            </a:r>
            <a:r>
              <a:rPr lang="en-GB" dirty="0"/>
              <a:t> + 120 = </a:t>
            </a:r>
            <a:r>
              <a:rPr lang="en-GB" dirty="0" smtClean="0"/>
              <a:t>0 are </a:t>
            </a:r>
            <a:r>
              <a:rPr lang="el-GR" dirty="0"/>
              <a:t>α</a:t>
            </a:r>
            <a:r>
              <a:rPr lang="en-GB" dirty="0"/>
              <a:t>, </a:t>
            </a:r>
            <a:r>
              <a:rPr lang="el-GR" dirty="0"/>
              <a:t>β</a:t>
            </a:r>
            <a:r>
              <a:rPr lang="en-GB" dirty="0"/>
              <a:t>, </a:t>
            </a:r>
            <a:r>
              <a:rPr lang="el-GR" dirty="0"/>
              <a:t>γ</a:t>
            </a:r>
            <a:r>
              <a:rPr lang="en-GB" dirty="0"/>
              <a:t> and </a:t>
            </a:r>
            <a:r>
              <a:rPr lang="el-GR" dirty="0"/>
              <a:t>δ</a:t>
            </a:r>
            <a:r>
              <a:rPr lang="en-GB" dirty="0"/>
              <a:t> </a:t>
            </a:r>
          </a:p>
          <a:p>
            <a:endParaRPr lang="en-GB" dirty="0"/>
          </a:p>
          <a:p>
            <a:endParaRPr lang="en-GB" dirty="0"/>
          </a:p>
          <a:p>
            <a:endParaRPr lang="en-GB" dirty="0"/>
          </a:p>
          <a:p>
            <a:r>
              <a:rPr lang="en-GB" dirty="0"/>
              <a:t>Anything that you can spot with quartic polynomials ?</a:t>
            </a:r>
          </a:p>
          <a:p>
            <a:endParaRPr lang="en-GB" dirty="0"/>
          </a:p>
          <a:p>
            <a:r>
              <a:rPr lang="en-GB" dirty="0"/>
              <a:t>			( </a:t>
            </a:r>
            <a:r>
              <a:rPr lang="en-GB" i="1" dirty="0">
                <a:latin typeface="Times New Roman" panose="02020603050405020304" pitchFamily="18" charset="0"/>
                <a:cs typeface="Times New Roman" panose="02020603050405020304" pitchFamily="18" charset="0"/>
              </a:rPr>
              <a:t>x</a:t>
            </a:r>
            <a:r>
              <a:rPr lang="en-GB" dirty="0"/>
              <a:t> – </a:t>
            </a:r>
            <a:r>
              <a:rPr lang="el-GR" dirty="0"/>
              <a:t>α</a:t>
            </a:r>
            <a:r>
              <a:rPr lang="en-GB" dirty="0"/>
              <a:t> )( </a:t>
            </a:r>
            <a:r>
              <a:rPr lang="en-GB" i="1" dirty="0">
                <a:latin typeface="Times New Roman" panose="02020603050405020304" pitchFamily="18" charset="0"/>
                <a:cs typeface="Times New Roman" panose="02020603050405020304" pitchFamily="18" charset="0"/>
              </a:rPr>
              <a:t>x</a:t>
            </a:r>
            <a:r>
              <a:rPr lang="en-GB" dirty="0"/>
              <a:t> – </a:t>
            </a:r>
            <a:r>
              <a:rPr lang="el-GR" dirty="0"/>
              <a:t>β</a:t>
            </a:r>
            <a:r>
              <a:rPr lang="en-GB" dirty="0"/>
              <a:t> )( </a:t>
            </a:r>
            <a:r>
              <a:rPr lang="en-GB" i="1" dirty="0">
                <a:latin typeface="Times New Roman" panose="02020603050405020304" pitchFamily="18" charset="0"/>
                <a:cs typeface="Times New Roman" panose="02020603050405020304" pitchFamily="18" charset="0"/>
              </a:rPr>
              <a:t>x</a:t>
            </a:r>
            <a:r>
              <a:rPr lang="en-GB" dirty="0"/>
              <a:t> – </a:t>
            </a:r>
            <a:r>
              <a:rPr lang="el-GR" dirty="0"/>
              <a:t>γ</a:t>
            </a:r>
            <a:r>
              <a:rPr lang="en-GB" dirty="0"/>
              <a:t> )( </a:t>
            </a:r>
            <a:r>
              <a:rPr lang="en-GB" i="1" dirty="0">
                <a:latin typeface="Times New Roman" panose="02020603050405020304" pitchFamily="18" charset="0"/>
                <a:cs typeface="Times New Roman" panose="02020603050405020304" pitchFamily="18" charset="0"/>
              </a:rPr>
              <a:t>x</a:t>
            </a:r>
            <a:r>
              <a:rPr lang="en-GB" dirty="0"/>
              <a:t> – </a:t>
            </a:r>
            <a:r>
              <a:rPr lang="el-GR" dirty="0"/>
              <a:t>δ</a:t>
            </a:r>
            <a:r>
              <a:rPr lang="en-GB" dirty="0"/>
              <a:t> ) = 0</a:t>
            </a:r>
          </a:p>
          <a:p>
            <a:endParaRPr lang="en-GB" dirty="0"/>
          </a:p>
          <a:p>
            <a:endParaRPr lang="en-GB" dirty="0"/>
          </a:p>
        </p:txBody>
      </p:sp>
      <p:cxnSp>
        <p:nvCxnSpPr>
          <p:cNvPr id="4" name="Straight Connector 3"/>
          <p:cNvCxnSpPr/>
          <p:nvPr/>
        </p:nvCxnSpPr>
        <p:spPr>
          <a:xfrm>
            <a:off x="9387840" y="-60960"/>
            <a:ext cx="0" cy="7001691"/>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0189029" y="130628"/>
            <a:ext cx="1510350" cy="369332"/>
          </a:xfrm>
          <a:prstGeom prst="rect">
            <a:avLst/>
          </a:prstGeom>
          <a:noFill/>
        </p:spPr>
        <p:txBody>
          <a:bodyPr wrap="none" rtlCol="0">
            <a:spAutoFit/>
          </a:bodyPr>
          <a:lstStyle/>
          <a:p>
            <a:r>
              <a:rPr lang="en-GB" dirty="0" smtClean="0">
                <a:solidFill>
                  <a:srgbClr val="FF0000"/>
                </a:solidFill>
              </a:rPr>
              <a:t>Connections ?</a:t>
            </a:r>
            <a:endParaRPr lang="en-GB" dirty="0">
              <a:solidFill>
                <a:srgbClr val="FF0000"/>
              </a:solidFill>
            </a:endParaRPr>
          </a:p>
        </p:txBody>
      </p:sp>
      <p:sp>
        <p:nvSpPr>
          <p:cNvPr id="7" name="Rectangle 6"/>
          <p:cNvSpPr/>
          <p:nvPr/>
        </p:nvSpPr>
        <p:spPr>
          <a:xfrm>
            <a:off x="3199497" y="2281702"/>
            <a:ext cx="3364611" cy="695569"/>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a:t>
            </a:r>
            <a:endParaRPr lang="en-GB" dirty="0"/>
          </a:p>
        </p:txBody>
      </p:sp>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350756" y="6082312"/>
            <a:ext cx="487363" cy="487363"/>
          </a:xfrm>
          <a:prstGeom prst="rect">
            <a:avLst/>
          </a:prstGeom>
        </p:spPr>
      </p:pic>
    </p:spTree>
    <p:custDataLst>
      <p:tags r:id="rId1"/>
    </p:custDataLst>
    <p:extLst>
      <p:ext uri="{BB962C8B-B14F-4D97-AF65-F5344CB8AC3E}">
        <p14:creationId xmlns:p14="http://schemas.microsoft.com/office/powerpoint/2010/main" val="3251609214"/>
      </p:ext>
    </p:extLst>
  </p:cSld>
  <p:clrMapOvr>
    <a:masterClrMapping/>
  </p:clrMapOvr>
  <mc:AlternateContent xmlns:mc="http://schemas.openxmlformats.org/markup-compatibility/2006">
    <mc:Choice xmlns:p14="http://schemas.microsoft.com/office/powerpoint/2010/main" Requires="p14">
      <p:transition spd="slow" p14:dur="2000" advTm="70230"/>
    </mc:Choice>
    <mc:Fallback>
      <p:transition spd="slow" advTm="7023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7184" fill="hold"/>
                                        <p:tgtEl>
                                          <p:spTgt spid="3"/>
                                        </p:tgtEl>
                                      </p:cBhvr>
                                    </p:cmd>
                                  </p:childTnLst>
                                </p:cTn>
                              </p:par>
                            </p:childTnLst>
                          </p:cTn>
                        </p:par>
                      </p:childTnLst>
                    </p:cTn>
                  </p:par>
                </p:childTnLst>
              </p:cTn>
              <p:nextCondLst>
                <p:cond evt="onClick" delay="0">
                  <p:tgtEl>
                    <p:spTgt spid="3"/>
                  </p:tgtEl>
                </p:cond>
              </p:nextCondLst>
            </p:seq>
            <p:audio>
              <p:cMediaNode vol="100000">
                <p:cTn id="13" fill="hold" display="0">
                  <p:stCondLst>
                    <p:cond delay="indefinite"/>
                  </p:stCondLst>
                  <p:endCondLst>
                    <p:cond evt="onStopAudio" delay="0">
                      <p:tgtEl>
                        <p:sldTgt/>
                      </p:tgtEl>
                    </p:cond>
                  </p:endCondLst>
                </p:cTn>
                <p:tgtEl>
                  <p:spTgt spid="3"/>
                </p:tgtEl>
              </p:cMediaNode>
            </p:audio>
          </p:childTnLst>
        </p:cTn>
      </p:par>
    </p:tnLst>
    <p:bldLst>
      <p:bldP spid="7" grpId="0" animBg="1"/>
    </p:bldLst>
  </p:timing>
  <p:extLst>
    <p:ext uri="{E180D4A7-C9FB-4DFB-919C-405C955672EB}">
      <p14:showEvtLst xmlns:p14="http://schemas.microsoft.com/office/powerpoint/2010/main">
        <p14:pauseEvt time="4906" objId="3"/>
        <p14:seekEvt time="4906" objId="3" seek="4867"/>
        <p14:seekEvt time="8997" objId="3" seek="4258"/>
        <p14:seekEvt time="9326" objId="3" seek="3650"/>
        <p14:seekEvt time="9342" objId="3" seek="3447"/>
        <p14:seekEvt time="9357" objId="3" seek="3244"/>
        <p14:seekEvt time="9380" objId="3" seek="3042"/>
        <p14:seekEvt time="9388" objId="3" seek="2839"/>
        <p14:seekEvt time="9395" objId="3" seek="2839"/>
        <p14:seekEvt time="9395" objId="3" seek="2636"/>
        <p14:seekEvt time="9411" objId="3" seek="2433"/>
        <p14:seekEvt time="9426" objId="3" seek="2231"/>
        <p14:seekEvt time="9441" objId="3" seek="2028"/>
        <p14:seekEvt time="9449" objId="3" seek="1825"/>
        <p14:seekEvt time="9464" objId="3" seek="1622"/>
        <p14:seekEvt time="9480" objId="3" seek="1419"/>
        <p14:seekEvt time="9489" objId="3" seek="1217"/>
        <p14:seekEvt time="9507" objId="3" seek="1014"/>
        <p14:seekEvt time="9512" objId="3" seek="811"/>
        <p14:seekEvt time="9518" objId="3" seek="608"/>
        <p14:seekEvt time="9541" objId="3" seek="406"/>
        <p14:seekEvt time="9556" objId="3" seek="203"/>
        <p14:seekEvt time="9579" objId="3" seek="0"/>
        <p14:seekEvt time="9594" objId="3" seek="0"/>
        <p14:seekEvt time="9595" objId="3" seek="0"/>
        <p14:seekEvt time="9625" objId="3" seek="0"/>
        <p14:seekEvt time="9702" objId="3" seek="0"/>
        <p14:seekEvt time="9808" objId="3" seek="0"/>
        <p14:resumeEvt time="10652" objId="3"/>
        <p14:stopEvt time="67857" objId="3"/>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5429" y="409303"/>
            <a:ext cx="3675943" cy="646331"/>
          </a:xfrm>
          <a:prstGeom prst="rect">
            <a:avLst/>
          </a:prstGeom>
          <a:noFill/>
        </p:spPr>
        <p:txBody>
          <a:bodyPr wrap="none" rtlCol="0">
            <a:spAutoFit/>
          </a:bodyPr>
          <a:lstStyle/>
          <a:p>
            <a:r>
              <a:rPr lang="en-GB" b="1" dirty="0" smtClean="0"/>
              <a:t>AS Further Core Pure Exam </a:t>
            </a:r>
            <a:r>
              <a:rPr lang="en-GB" b="1" dirty="0"/>
              <a:t>Question</a:t>
            </a:r>
          </a:p>
          <a:p>
            <a:endParaRPr lang="en-GB" dirty="0"/>
          </a:p>
        </p:txBody>
      </p:sp>
      <p:cxnSp>
        <p:nvCxnSpPr>
          <p:cNvPr id="4" name="Straight Connector 3"/>
          <p:cNvCxnSpPr/>
          <p:nvPr/>
        </p:nvCxnSpPr>
        <p:spPr>
          <a:xfrm>
            <a:off x="9387840" y="-60960"/>
            <a:ext cx="0" cy="7001691"/>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0189029" y="130628"/>
            <a:ext cx="1350050" cy="369332"/>
          </a:xfrm>
          <a:prstGeom prst="rect">
            <a:avLst/>
          </a:prstGeom>
          <a:noFill/>
        </p:spPr>
        <p:txBody>
          <a:bodyPr wrap="none" rtlCol="0">
            <a:spAutoFit/>
          </a:bodyPr>
          <a:lstStyle/>
          <a:p>
            <a:r>
              <a:rPr lang="en-GB" dirty="0"/>
              <a:t>Connections</a:t>
            </a:r>
          </a:p>
        </p:txBody>
      </p:sp>
      <mc:AlternateContent xmlns:mc="http://schemas.openxmlformats.org/markup-compatibility/2006" xmlns:a14="http://schemas.microsoft.com/office/drawing/2010/main">
        <mc:Choice Requires="a14">
          <p:sp>
            <p:nvSpPr>
              <p:cNvPr id="6" name="TextBox 5"/>
              <p:cNvSpPr txBox="1"/>
              <p:nvPr/>
            </p:nvSpPr>
            <p:spPr>
              <a:xfrm>
                <a:off x="435429" y="902042"/>
                <a:ext cx="8486149" cy="1277273"/>
              </a:xfrm>
              <a:prstGeom prst="rect">
                <a:avLst/>
              </a:prstGeom>
              <a:noFill/>
            </p:spPr>
            <p:txBody>
              <a:bodyPr wrap="square" rtlCol="0">
                <a:spAutoFit/>
              </a:bodyPr>
              <a:lstStyle/>
              <a:p>
                <a:r>
                  <a:rPr lang="en-GB" dirty="0" smtClean="0"/>
                  <a:t>The cubic equation </a:t>
                </a:r>
                <a14:m>
                  <m:oMath xmlns:m="http://schemas.openxmlformats.org/officeDocument/2006/math">
                    <m:sSup>
                      <m:sSupPr>
                        <m:ctrlPr>
                          <a:rPr lang="en-GB" i="1" smtClean="0">
                            <a:latin typeface="Cambria Math" panose="02040503050406030204" pitchFamily="18" charset="0"/>
                          </a:rPr>
                        </m:ctrlPr>
                      </m:sSupPr>
                      <m:e>
                        <m:r>
                          <a:rPr lang="en-GB" b="0" i="1" smtClean="0">
                            <a:latin typeface="Cambria Math" panose="02040503050406030204" pitchFamily="18" charset="0"/>
                          </a:rPr>
                          <m:t>𝑥</m:t>
                        </m:r>
                      </m:e>
                      <m:sup>
                        <m:r>
                          <a:rPr lang="en-GB" b="0" i="1" smtClean="0">
                            <a:latin typeface="Cambria Math" panose="02040503050406030204" pitchFamily="18" charset="0"/>
                          </a:rPr>
                          <m:t>3</m:t>
                        </m:r>
                      </m:sup>
                    </m:sSup>
                    <m:r>
                      <a:rPr lang="en-GB" b="0" i="1" smtClean="0">
                        <a:latin typeface="Cambria Math" panose="02040503050406030204" pitchFamily="18" charset="0"/>
                      </a:rPr>
                      <m:t>−12</m:t>
                    </m:r>
                    <m:sSup>
                      <m:sSupPr>
                        <m:ctrlPr>
                          <a:rPr lang="en-GB" b="0" i="1" smtClean="0">
                            <a:latin typeface="Cambria Math" panose="02040503050406030204" pitchFamily="18" charset="0"/>
                          </a:rPr>
                        </m:ctrlPr>
                      </m:sSupPr>
                      <m:e>
                        <m:r>
                          <a:rPr lang="en-GB" b="0" i="1" smtClean="0">
                            <a:latin typeface="Cambria Math" panose="02040503050406030204" pitchFamily="18" charset="0"/>
                          </a:rPr>
                          <m:t>𝑥</m:t>
                        </m:r>
                      </m:e>
                      <m:sup>
                        <m:r>
                          <a:rPr lang="en-GB" b="0" i="1" smtClean="0">
                            <a:latin typeface="Cambria Math" panose="02040503050406030204" pitchFamily="18" charset="0"/>
                          </a:rPr>
                          <m:t>2</m:t>
                        </m:r>
                      </m:sup>
                    </m:sSup>
                    <m:r>
                      <a:rPr lang="en-GB" b="0" i="1" smtClean="0">
                        <a:latin typeface="Cambria Math" panose="02040503050406030204" pitchFamily="18" charset="0"/>
                      </a:rPr>
                      <m:t>+</m:t>
                    </m:r>
                    <m:r>
                      <a:rPr lang="en-GB" b="0" i="1" smtClean="0">
                        <a:latin typeface="Cambria Math" panose="02040503050406030204" pitchFamily="18" charset="0"/>
                      </a:rPr>
                      <m:t>𝑎𝑥</m:t>
                    </m:r>
                    <m:r>
                      <a:rPr lang="en-GB" b="0" i="1" smtClean="0">
                        <a:latin typeface="Cambria Math" panose="02040503050406030204" pitchFamily="18" charset="0"/>
                      </a:rPr>
                      <m:t>−48=0 </m:t>
                    </m:r>
                  </m:oMath>
                </a14:m>
                <a:r>
                  <a:rPr lang="en-GB" dirty="0" smtClean="0"/>
                  <a:t>has roots </a:t>
                </a:r>
                <a14:m>
                  <m:oMath xmlns:m="http://schemas.openxmlformats.org/officeDocument/2006/math">
                    <m:r>
                      <a:rPr lang="en-GB" b="0" i="1" smtClean="0">
                        <a:latin typeface="Cambria Math" panose="02040503050406030204" pitchFamily="18" charset="0"/>
                      </a:rPr>
                      <m:t>𝑝</m:t>
                    </m:r>
                    <m:r>
                      <a:rPr lang="en-GB" b="0" i="1" smtClean="0">
                        <a:latin typeface="Cambria Math" panose="02040503050406030204" pitchFamily="18" charset="0"/>
                      </a:rPr>
                      <m:t>, 2</m:t>
                    </m:r>
                    <m:r>
                      <a:rPr lang="en-GB" b="0" i="1" smtClean="0">
                        <a:latin typeface="Cambria Math" panose="02040503050406030204" pitchFamily="18" charset="0"/>
                      </a:rPr>
                      <m:t>𝑝</m:t>
                    </m:r>
                    <m:r>
                      <a:rPr lang="en-GB" b="0" i="1" smtClean="0">
                        <a:latin typeface="Cambria Math" panose="02040503050406030204" pitchFamily="18" charset="0"/>
                      </a:rPr>
                      <m:t> </m:t>
                    </m:r>
                  </m:oMath>
                </a14:m>
                <a:r>
                  <a:rPr lang="en-GB" dirty="0" smtClean="0"/>
                  <a:t>and </a:t>
                </a:r>
                <a14:m>
                  <m:oMath xmlns:m="http://schemas.openxmlformats.org/officeDocument/2006/math">
                    <m:r>
                      <a:rPr lang="en-GB" b="0" i="1" smtClean="0">
                        <a:latin typeface="Cambria Math" panose="02040503050406030204" pitchFamily="18" charset="0"/>
                      </a:rPr>
                      <m:t>3</m:t>
                    </m:r>
                    <m:r>
                      <a:rPr lang="en-GB" b="0" i="1" smtClean="0">
                        <a:latin typeface="Cambria Math" panose="02040503050406030204" pitchFamily="18" charset="0"/>
                      </a:rPr>
                      <m:t>𝑝</m:t>
                    </m:r>
                  </m:oMath>
                </a14:m>
                <a:endParaRPr lang="en-GB" dirty="0" smtClean="0"/>
              </a:p>
              <a:p>
                <a:endParaRPr lang="en-GB" dirty="0"/>
              </a:p>
              <a:p>
                <a:r>
                  <a:rPr lang="en-GB" dirty="0" smtClean="0"/>
                  <a:t>(</a:t>
                </a:r>
                <a:r>
                  <a:rPr lang="en-GB" dirty="0" err="1" smtClean="0"/>
                  <a:t>i</a:t>
                </a:r>
                <a:r>
                  <a:rPr lang="en-GB" dirty="0" smtClean="0"/>
                  <a:t>) Find the value of </a:t>
                </a:r>
                <a14:m>
                  <m:oMath xmlns:m="http://schemas.openxmlformats.org/officeDocument/2006/math">
                    <m:r>
                      <a:rPr lang="en-GB" b="0" i="1" smtClean="0">
                        <a:latin typeface="Cambria Math" panose="02040503050406030204" pitchFamily="18" charset="0"/>
                      </a:rPr>
                      <m:t>𝑝</m:t>
                    </m:r>
                  </m:oMath>
                </a14:m>
                <a:r>
                  <a:rPr lang="en-GB" dirty="0" smtClean="0"/>
                  <a:t>.                                                                                                             [2]</a:t>
                </a:r>
              </a:p>
              <a:p>
                <a:pPr>
                  <a:spcBef>
                    <a:spcPts val="600"/>
                  </a:spcBef>
                </a:pPr>
                <a:r>
                  <a:rPr lang="en-GB" dirty="0" smtClean="0"/>
                  <a:t>(ii) Hence find the value of </a:t>
                </a:r>
                <a14:m>
                  <m:oMath xmlns:m="http://schemas.openxmlformats.org/officeDocument/2006/math">
                    <m:r>
                      <a:rPr lang="en-GB" b="0" i="1" smtClean="0">
                        <a:latin typeface="Cambria Math" panose="02040503050406030204" pitchFamily="18" charset="0"/>
                      </a:rPr>
                      <m:t>𝑎</m:t>
                    </m:r>
                  </m:oMath>
                </a14:m>
                <a:r>
                  <a:rPr lang="en-GB" dirty="0" smtClean="0"/>
                  <a:t>                                                                                                  [2]</a:t>
                </a:r>
                <a:endParaRPr lang="en-GB" dirty="0"/>
              </a:p>
            </p:txBody>
          </p:sp>
        </mc:Choice>
        <mc:Fallback xmlns="">
          <p:sp>
            <p:nvSpPr>
              <p:cNvPr id="6" name="TextBox 5"/>
              <p:cNvSpPr txBox="1">
                <a:spLocks noRot="1" noChangeAspect="1" noMove="1" noResize="1" noEditPoints="1" noAdjustHandles="1" noChangeArrowheads="1" noChangeShapeType="1" noTextEdit="1"/>
              </p:cNvSpPr>
              <p:nvPr/>
            </p:nvSpPr>
            <p:spPr>
              <a:xfrm>
                <a:off x="435429" y="902042"/>
                <a:ext cx="8486149" cy="1277273"/>
              </a:xfrm>
              <a:prstGeom prst="rect">
                <a:avLst/>
              </a:prstGeom>
              <a:blipFill>
                <a:blip r:embed="rId4"/>
                <a:stretch>
                  <a:fillRect l="-574" t="-2871" b="-7177"/>
                </a:stretch>
              </a:blipFill>
            </p:spPr>
            <p:txBody>
              <a:bodyPr/>
              <a:lstStyle/>
              <a:p>
                <a:r>
                  <a:rPr lang="en-GB">
                    <a:noFill/>
                  </a:rPr>
                  <a:t> </a:t>
                </a:r>
              </a:p>
            </p:txBody>
          </p:sp>
        </mc:Fallback>
      </mc:AlternateContent>
      <p:pic>
        <p:nvPicPr>
          <p:cNvPr id="7" name="exam  Q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30291" y="6023519"/>
            <a:ext cx="487363" cy="487363"/>
          </a:xfrm>
          <a:prstGeom prst="rect">
            <a:avLst/>
          </a:prstGeom>
        </p:spPr>
      </p:pic>
    </p:spTree>
    <p:extLst>
      <p:ext uri="{BB962C8B-B14F-4D97-AF65-F5344CB8AC3E}">
        <p14:creationId xmlns:p14="http://schemas.microsoft.com/office/powerpoint/2010/main" val="2668072594"/>
      </p:ext>
    </p:extLst>
  </p:cSld>
  <p:clrMapOvr>
    <a:masterClrMapping/>
  </p:clrMapOvr>
  <mc:AlternateContent xmlns:mc="http://schemas.openxmlformats.org/markup-compatibility/2006">
    <mc:Choice xmlns:p14="http://schemas.microsoft.com/office/powerpoint/2010/main" Requires="p14">
      <p:transition spd="slow" p14:dur="2000" advTm="60638"/>
    </mc:Choice>
    <mc:Fallback>
      <p:transition spd="slow" advTm="60638"/>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583" fill="hold"/>
                                        <p:tgtEl>
                                          <p:spTgt spid="7"/>
                                        </p:tgtEl>
                                      </p:cBhvr>
                                    </p:cmd>
                                  </p:childTnLst>
                                </p:cTn>
                              </p:par>
                            </p:childTnLst>
                          </p:cTn>
                        </p:par>
                      </p:childTnLst>
                    </p:cTn>
                  </p:par>
                </p:childTnLst>
              </p:cTn>
              <p:nextCondLst>
                <p:cond evt="onClick" delay="0">
                  <p:tgtEl>
                    <p:spTgt spid="7"/>
                  </p:tgtEl>
                </p:cond>
              </p:nextCondLst>
            </p:seq>
            <p:audio>
              <p:cMediaNode vol="10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5531" objId="7"/>
        <p14:stopEvt time="60143" objId="7"/>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3.7|42.9"/>
</p:tagLst>
</file>

<file path=ppt/tags/tag2.xml><?xml version="1.0" encoding="utf-8"?>
<p:tagLst xmlns:a="http://schemas.openxmlformats.org/drawingml/2006/main" xmlns:r="http://schemas.openxmlformats.org/officeDocument/2006/relationships" xmlns:p="http://schemas.openxmlformats.org/presentationml/2006/main">
  <p:tag name="TIMING" val="|6.9"/>
</p:tagLst>
</file>

<file path=ppt/tags/tag3.xml><?xml version="1.0" encoding="utf-8"?>
<p:tagLst xmlns:a="http://schemas.openxmlformats.org/drawingml/2006/main" xmlns:r="http://schemas.openxmlformats.org/officeDocument/2006/relationships" xmlns:p="http://schemas.openxmlformats.org/presentationml/2006/main">
  <p:tag name="TIMING" val="|15.6|5.5|31.7|37.4"/>
</p:tagLst>
</file>

<file path=ppt/tags/tag4.xml><?xml version="1.0" encoding="utf-8"?>
<p:tagLst xmlns:a="http://schemas.openxmlformats.org/drawingml/2006/main" xmlns:r="http://schemas.openxmlformats.org/officeDocument/2006/relationships" xmlns:p="http://schemas.openxmlformats.org/presentationml/2006/main">
  <p:tag name="TIMING" val="|48.1"/>
</p:tagLst>
</file>

<file path=ppt/tags/tag5.xml><?xml version="1.0" encoding="utf-8"?>
<p:tagLst xmlns:a="http://schemas.openxmlformats.org/drawingml/2006/main" xmlns:r="http://schemas.openxmlformats.org/officeDocument/2006/relationships" xmlns:p="http://schemas.openxmlformats.org/presentationml/2006/main">
  <p:tag name="TIMING" val="|18.9|24.2|20|24.6|31.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nk Presentation">
  <a:themeElements>
    <a:clrScheme name="Custom 2">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D2002A"/>
      </a:hlink>
      <a:folHlink>
        <a:srgbClr val="3C3C3B"/>
      </a:folHlink>
    </a:clrScheme>
    <a:fontScheme name="Custom 1">
      <a:majorFont>
        <a:latin typeface="HelveticaRounded"/>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311</TotalTime>
  <Words>1137</Words>
  <Application>Microsoft Office PowerPoint</Application>
  <PresentationFormat>Widescreen</PresentationFormat>
  <Paragraphs>117</Paragraphs>
  <Slides>11</Slides>
  <Notes>1</Notes>
  <HiddenSlides>0</HiddenSlides>
  <MMClips>10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11</vt:i4>
      </vt:variant>
    </vt:vector>
  </HeadingPairs>
  <TitlesOfParts>
    <vt:vector size="25" baseType="lpstr">
      <vt:lpstr>MS PGothic</vt:lpstr>
      <vt:lpstr>MS PGothic</vt:lpstr>
      <vt:lpstr>Arial</vt:lpstr>
      <vt:lpstr>Calibri</vt:lpstr>
      <vt:lpstr>Calibri Light</vt:lpstr>
      <vt:lpstr>Cambria Math</vt:lpstr>
      <vt:lpstr>HelveticaRounded</vt:lpstr>
      <vt:lpstr>HelveticaRounded Bold</vt:lpstr>
      <vt:lpstr>HelveticaRounded BoldObl</vt:lpstr>
      <vt:lpstr>Times</vt:lpstr>
      <vt:lpstr>Times New Roman</vt:lpstr>
      <vt:lpstr>Wingdings</vt:lpstr>
      <vt:lpstr>Office Theme</vt:lpstr>
      <vt:lpstr>Blank Presentation</vt:lpstr>
      <vt:lpstr>A Level Further Maths</vt:lpstr>
      <vt:lpstr>Remember what is covered in AS/A level Mathematics?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Torch Academy Gateway Trust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Level Further Maths</dc:title>
  <dc:creator>Andrew Williams</dc:creator>
  <cp:lastModifiedBy>P Barr Staff 8924004</cp:lastModifiedBy>
  <cp:revision>44</cp:revision>
  <dcterms:created xsi:type="dcterms:W3CDTF">2018-06-29T09:02:15Z</dcterms:created>
  <dcterms:modified xsi:type="dcterms:W3CDTF">2020-06-25T16:40:57Z</dcterms:modified>
</cp:coreProperties>
</file>